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embeddings/oleObject1.bin" ContentType="application/vnd.openxmlformats-officedocument.oleObject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10" r:id="rId2"/>
    <p:sldId id="256" r:id="rId3"/>
    <p:sldId id="31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3" r:id="rId58"/>
    <p:sldId id="315" r:id="rId59"/>
    <p:sldId id="314" r:id="rId60"/>
    <p:sldId id="316" r:id="rId61"/>
    <p:sldId id="311" r:id="rId6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FF3300"/>
    <a:srgbClr val="FFFF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78" autoAdjust="0"/>
    <p:restoredTop sz="90939" autoAdjust="0"/>
  </p:normalViewPr>
  <p:slideViewPr>
    <p:cSldViewPr snapToGrid="0">
      <p:cViewPr varScale="1">
        <p:scale>
          <a:sx n="78" d="100"/>
          <a:sy n="78" d="100"/>
        </p:scale>
        <p:origin x="24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-15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A6CC08E-BF1B-1641-8730-43F0643EE3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6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40C980-3A91-A64B-992A-8839E065733C}" type="datetimeFigureOut">
              <a:rPr lang="en-US"/>
              <a:pPr/>
              <a:t>12/10/2014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4F92CD-32C2-2141-920E-6009361B0C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968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49E9E47-C9D0-B044-B3DB-4325EE4B81E3}" type="slidenum">
              <a:rPr lang="en-US" sz="1200"/>
              <a:pPr eaLnBrk="1" hangingPunct="1"/>
              <a:t>26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26463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18712D-9E85-5943-AF1A-E05D68535F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62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512AC1-29D0-E44A-A56A-DC91156F3E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73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8C5393-4367-5343-AB33-5599C56B30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05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2E340D-ECCA-1040-98FF-F95228E182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250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3BB492-4280-C947-B5B9-BE959CA0A1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61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8BDD21-5EA5-4E43-950B-201F6FEB21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838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394D13-64A6-954E-9C49-3579534AF4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403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6500BD-249A-D249-95F1-3FDCA0E264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47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2159DD-7611-BC46-B14E-393C728139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245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5C7CC5-C17D-0642-A0AE-A47DE85854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330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00C3-D269-CE48-BA45-2F45D5F043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683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675C82-B5EF-D44D-919C-D9BE96D1F24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967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1D82CC4-3B46-FE48-99D7-C2D8410B1EA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7.xml"/><Relationship Id="rId18" Type="http://schemas.openxmlformats.org/officeDocument/2006/relationships/slide" Target="slide6.xml"/><Relationship Id="rId26" Type="http://schemas.openxmlformats.org/officeDocument/2006/relationships/slide" Target="slide14.xml"/><Relationship Id="rId3" Type="http://schemas.openxmlformats.org/officeDocument/2006/relationships/slide" Target="slide2.xml"/><Relationship Id="rId21" Type="http://schemas.openxmlformats.org/officeDocument/2006/relationships/slide" Target="slide15.xml"/><Relationship Id="rId7" Type="http://schemas.openxmlformats.org/officeDocument/2006/relationships/slide" Target="slide13.xml"/><Relationship Id="rId12" Type="http://schemas.openxmlformats.org/officeDocument/2006/relationships/slide" Target="slide12.xml"/><Relationship Id="rId17" Type="http://schemas.openxmlformats.org/officeDocument/2006/relationships/slide" Target="slide11.xml"/><Relationship Id="rId25" Type="http://schemas.openxmlformats.org/officeDocument/2006/relationships/slide" Target="slide19.xml"/><Relationship Id="rId2" Type="http://schemas.openxmlformats.org/officeDocument/2006/relationships/image" Target="../media/image1.jpe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58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8.xml"/><Relationship Id="rId11" Type="http://schemas.openxmlformats.org/officeDocument/2006/relationships/slide" Target="slide17.xml"/><Relationship Id="rId24" Type="http://schemas.openxmlformats.org/officeDocument/2006/relationships/slide" Target="slide24.xml"/><Relationship Id="rId5" Type="http://schemas.openxmlformats.org/officeDocument/2006/relationships/slide" Target="slide23.xml"/><Relationship Id="rId15" Type="http://schemas.openxmlformats.org/officeDocument/2006/relationships/slide" Target="slide21.xml"/><Relationship Id="rId23" Type="http://schemas.openxmlformats.org/officeDocument/2006/relationships/slide" Target="slide5.xml"/><Relationship Id="rId28" Type="http://schemas.openxmlformats.org/officeDocument/2006/relationships/slide" Target="slide9.xml"/><Relationship Id="rId10" Type="http://schemas.openxmlformats.org/officeDocument/2006/relationships/slide" Target="slide22.xml"/><Relationship Id="rId19" Type="http://schemas.openxmlformats.org/officeDocument/2006/relationships/slide" Target="slide25.xml"/><Relationship Id="rId4" Type="http://schemas.openxmlformats.org/officeDocument/2006/relationships/slide" Target="slide28.xml"/><Relationship Id="rId9" Type="http://schemas.openxmlformats.org/officeDocument/2006/relationships/slide" Target="slide27.xml"/><Relationship Id="rId14" Type="http://schemas.openxmlformats.org/officeDocument/2006/relationships/slide" Target="slide26.xml"/><Relationship Id="rId22" Type="http://schemas.openxmlformats.org/officeDocument/2006/relationships/slide" Target="slide10.xml"/><Relationship Id="rId27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png"/><Relationship Id="rId4" Type="http://schemas.openxmlformats.org/officeDocument/2006/relationships/slide" Target="slide6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22" name="Group 6"/>
          <p:cNvGrpSpPr>
            <a:grpSpLocks/>
          </p:cNvGrpSpPr>
          <p:nvPr/>
        </p:nvGrpSpPr>
        <p:grpSpPr bwMode="auto">
          <a:xfrm>
            <a:off x="0" y="0"/>
            <a:ext cx="8915400" cy="6553200"/>
            <a:chOff x="0" y="0"/>
            <a:chExt cx="5616" cy="4128"/>
          </a:xfrm>
        </p:grpSpPr>
        <p:sp>
          <p:nvSpPr>
            <p:cNvPr id="2051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616" cy="4128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768"/>
              <a:ext cx="5184" cy="2657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9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PHYSEOPARDY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the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$200</a:t>
            </a:r>
          </a:p>
        </p:txBody>
      </p:sp>
      <p:grpSp>
        <p:nvGrpSpPr>
          <p:cNvPr id="1126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1269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0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1268" name="Text Box 17"/>
          <p:cNvSpPr txBox="1">
            <a:spLocks noChangeArrowheads="1"/>
          </p:cNvSpPr>
          <p:nvPr/>
        </p:nvSpPr>
        <p:spPr bwMode="auto">
          <a:xfrm>
            <a:off x="890588" y="2520950"/>
            <a:ext cx="7539037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</a:rPr>
              <a:t>Energy is the ________ to do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$300</a:t>
            </a:r>
          </a:p>
        </p:txBody>
      </p:sp>
      <p:grpSp>
        <p:nvGrpSpPr>
          <p:cNvPr id="1229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229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2292" name="Text Box 12"/>
          <p:cNvSpPr txBox="1">
            <a:spLocks noChangeArrowheads="1"/>
          </p:cNvSpPr>
          <p:nvPr/>
        </p:nvSpPr>
        <p:spPr bwMode="auto">
          <a:xfrm>
            <a:off x="939800" y="2222500"/>
            <a:ext cx="741838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</a:rPr>
              <a:t>Power is ________ over 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249238"/>
            <a:ext cx="7772400" cy="1143000"/>
          </a:xfrm>
        </p:spPr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$400</a:t>
            </a:r>
          </a:p>
        </p:txBody>
      </p:sp>
      <p:grpSp>
        <p:nvGrpSpPr>
          <p:cNvPr id="1331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331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3316" name="Text Box 16"/>
          <p:cNvSpPr txBox="1">
            <a:spLocks noChangeArrowheads="1"/>
          </p:cNvSpPr>
          <p:nvPr/>
        </p:nvSpPr>
        <p:spPr bwMode="auto">
          <a:xfrm>
            <a:off x="890588" y="2054225"/>
            <a:ext cx="752475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FFFF00"/>
                </a:solidFill>
              </a:rPr>
              <a:t>Kinetic means________ </a:t>
            </a:r>
            <a:r>
              <a:rPr lang="en-US" dirty="0">
                <a:solidFill>
                  <a:srgbClr val="FFFF00"/>
                </a:solidFill>
              </a:rPr>
              <a:t>. </a:t>
            </a:r>
            <a:endParaRPr lang="en-US" dirty="0" smtClean="0">
              <a:solidFill>
                <a:srgbClr val="FFFF00"/>
              </a:solidFill>
            </a:endParaRPr>
          </a:p>
          <a:p>
            <a:pPr eaLnBrk="1" hangingPunct="1"/>
            <a:r>
              <a:rPr lang="en-US" dirty="0" smtClean="0">
                <a:solidFill>
                  <a:srgbClr val="FFFF00"/>
                </a:solidFill>
              </a:rPr>
              <a:t>	and potential </a:t>
            </a:r>
            <a:r>
              <a:rPr lang="en-US" dirty="0">
                <a:solidFill>
                  <a:srgbClr val="FFFF00"/>
                </a:solidFill>
              </a:rPr>
              <a:t>means________ . </a:t>
            </a:r>
          </a:p>
          <a:p>
            <a:pPr eaLnBrk="1" hangingPunct="1"/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$500</a:t>
            </a:r>
          </a:p>
        </p:txBody>
      </p:sp>
      <p:grpSp>
        <p:nvGrpSpPr>
          <p:cNvPr id="14339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4341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2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4340" name="Text Box 16"/>
          <p:cNvSpPr txBox="1">
            <a:spLocks noChangeArrowheads="1"/>
          </p:cNvSpPr>
          <p:nvPr/>
        </p:nvSpPr>
        <p:spPr bwMode="auto">
          <a:xfrm>
            <a:off x="776288" y="2511425"/>
            <a:ext cx="752475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FFFF00"/>
                </a:solidFill>
              </a:rPr>
              <a:t>Conservation means the total energy </a:t>
            </a:r>
            <a:r>
              <a:rPr lang="en-US" dirty="0" smtClean="0">
                <a:solidFill>
                  <a:srgbClr val="FFFF00"/>
                </a:solidFill>
              </a:rPr>
              <a:t>________ </a:t>
            </a:r>
            <a:r>
              <a:rPr lang="en-US" dirty="0">
                <a:solidFill>
                  <a:srgbClr val="FFFF00"/>
                </a:solidFill>
              </a:rPr>
              <a:t>the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1536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536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5364" name="Text Box 12"/>
          <p:cNvSpPr txBox="1">
            <a:spLocks noChangeArrowheads="1"/>
          </p:cNvSpPr>
          <p:nvPr/>
        </p:nvSpPr>
        <p:spPr bwMode="auto">
          <a:xfrm>
            <a:off x="1331913" y="3025775"/>
            <a:ext cx="7170737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</a:rPr>
              <a:t>What is the metric system unit of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</a:rPr>
              <a:t>measurement for power?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1638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639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6388" name="Text Box 13"/>
          <p:cNvSpPr txBox="1">
            <a:spLocks noChangeArrowheads="1"/>
          </p:cNvSpPr>
          <p:nvPr/>
        </p:nvSpPr>
        <p:spPr bwMode="auto">
          <a:xfrm>
            <a:off x="779463" y="1993900"/>
            <a:ext cx="7594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3200">
              <a:solidFill>
                <a:srgbClr val="FFFF00"/>
              </a:solidFill>
            </a:endParaRPr>
          </a:p>
        </p:txBody>
      </p:sp>
      <p:sp>
        <p:nvSpPr>
          <p:cNvPr id="16389" name="Text Box 14"/>
          <p:cNvSpPr txBox="1">
            <a:spLocks noChangeArrowheads="1"/>
          </p:cNvSpPr>
          <p:nvPr/>
        </p:nvSpPr>
        <p:spPr bwMode="auto">
          <a:xfrm>
            <a:off x="1454150" y="2365375"/>
            <a:ext cx="6584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>
              <a:solidFill>
                <a:srgbClr val="FFFF00"/>
              </a:solidFill>
            </a:endParaRPr>
          </a:p>
        </p:txBody>
      </p:sp>
      <p:sp>
        <p:nvSpPr>
          <p:cNvPr id="16390" name="Text Box 12"/>
          <p:cNvSpPr txBox="1">
            <a:spLocks noChangeArrowheads="1"/>
          </p:cNvSpPr>
          <p:nvPr/>
        </p:nvSpPr>
        <p:spPr bwMode="auto">
          <a:xfrm>
            <a:off x="1454150" y="2017713"/>
            <a:ext cx="5884863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Energy is measured in</a:t>
            </a:r>
          </a:p>
          <a:p>
            <a:pPr marL="514350" indent="-514350" eaLnBrk="1" hangingPunct="1">
              <a:spcBef>
                <a:spcPct val="50000"/>
              </a:spcBef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Joules</a:t>
            </a:r>
          </a:p>
          <a:p>
            <a:pPr marL="514350" indent="-514350" eaLnBrk="1" hangingPunct="1">
              <a:spcBef>
                <a:spcPct val="50000"/>
              </a:spcBef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Watts</a:t>
            </a:r>
          </a:p>
          <a:p>
            <a:pPr marL="514350" indent="-514350" eaLnBrk="1" hangingPunct="1">
              <a:spcBef>
                <a:spcPct val="50000"/>
              </a:spcBef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Both Joules and Watts measure energy</a:t>
            </a:r>
            <a:endParaRPr lang="en-US" sz="3200" dirty="0" smtClean="0">
              <a:solidFill>
                <a:srgbClr val="FFFF00"/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1741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877330" y="2154238"/>
            <a:ext cx="732755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Which used more power?</a:t>
            </a:r>
          </a:p>
          <a:p>
            <a:pPr>
              <a:defRPr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a.	Riding the exercise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bicycle (high effort)</a:t>
            </a:r>
            <a:endParaRPr lang="en-US" sz="2800" dirty="0">
              <a:solidFill>
                <a:srgbClr val="FFFF00"/>
              </a:solidFill>
              <a:latin typeface="Times New Roman" pitchFamily="18" charset="0"/>
              <a:ea typeface="+mn-ea"/>
            </a:endParaRPr>
          </a:p>
          <a:p>
            <a:pPr>
              <a:defRPr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b.	Doing 10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curls (quickly).</a:t>
            </a:r>
            <a:endParaRPr lang="en-US" sz="2800" dirty="0">
              <a:solidFill>
                <a:srgbClr val="FFFF00"/>
              </a:solidFill>
              <a:latin typeface="Times New Roman" pitchFamily="18" charset="0"/>
              <a:ea typeface="+mn-ea"/>
            </a:endParaRPr>
          </a:p>
          <a:p>
            <a:pPr>
              <a:defRPr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c.	They were about the same.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18435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8437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38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8436" name="Text Box 17"/>
          <p:cNvSpPr txBox="1">
            <a:spLocks noChangeArrowheads="1"/>
          </p:cNvSpPr>
          <p:nvPr/>
        </p:nvSpPr>
        <p:spPr bwMode="auto">
          <a:xfrm>
            <a:off x="995362" y="1724025"/>
            <a:ext cx="7462837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You walk up a flight of stairs, </a:t>
            </a:r>
            <a:r>
              <a:rPr lang="en-US" sz="3200" dirty="0">
                <a:solidFill>
                  <a:srgbClr val="FFFF00"/>
                </a:solidFill>
              </a:rPr>
              <a:t>and </a:t>
            </a:r>
            <a:r>
              <a:rPr lang="en-US" sz="3200" dirty="0" smtClean="0">
                <a:solidFill>
                  <a:srgbClr val="FFFF00"/>
                </a:solidFill>
              </a:rPr>
              <a:t>then you run up an identical flight of stairs. </a:t>
            </a:r>
            <a:r>
              <a:rPr lang="en-US" sz="3200" dirty="0">
                <a:solidFill>
                  <a:srgbClr val="FFFF00"/>
                </a:solidFill>
              </a:rPr>
              <a:t>Both jobs require the same amount of work but different amounts of </a:t>
            </a:r>
          </a:p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a.	energy.	</a:t>
            </a:r>
          </a:p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b.	power.	</a:t>
            </a:r>
          </a:p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c.	both A and B	</a:t>
            </a:r>
          </a:p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d.	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1945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946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9460" name="Text Box 17"/>
          <p:cNvSpPr txBox="1">
            <a:spLocks noChangeArrowheads="1"/>
          </p:cNvSpPr>
          <p:nvPr/>
        </p:nvSpPr>
        <p:spPr bwMode="auto">
          <a:xfrm>
            <a:off x="995363" y="1724025"/>
            <a:ext cx="6348412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3200" dirty="0">
                <a:solidFill>
                  <a:srgbClr val="FFFF00"/>
                </a:solidFill>
              </a:rPr>
              <a:t>Joe (average build) made it up a flight of stairs in 1.6 seconds. About how many horsepower is that?</a:t>
            </a:r>
          </a:p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	a. about 0.15 </a:t>
            </a:r>
            <a:r>
              <a:rPr lang="en-US" sz="3200" dirty="0" err="1">
                <a:solidFill>
                  <a:srgbClr val="FFFF00"/>
                </a:solidFill>
              </a:rPr>
              <a:t>hp</a:t>
            </a:r>
            <a:endParaRPr lang="en-US" sz="32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	b. about 1.5 </a:t>
            </a:r>
            <a:r>
              <a:rPr lang="en-US" sz="3200" dirty="0" err="1">
                <a:solidFill>
                  <a:srgbClr val="FFFF00"/>
                </a:solidFill>
              </a:rPr>
              <a:t>hp</a:t>
            </a:r>
            <a:endParaRPr lang="en-US" sz="32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	c. about 15 </a:t>
            </a:r>
            <a:r>
              <a:rPr lang="en-US" sz="3200" dirty="0" err="1">
                <a:solidFill>
                  <a:srgbClr val="FFFF00"/>
                </a:solidFill>
              </a:rPr>
              <a:t>hp</a:t>
            </a:r>
            <a:endParaRPr lang="en-US" sz="3200" dirty="0">
              <a:solidFill>
                <a:srgbClr val="FFFF00"/>
              </a:solidFill>
            </a:endParaRPr>
          </a:p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	d. about 150 </a:t>
            </a:r>
            <a:r>
              <a:rPr lang="en-US" sz="3200" dirty="0" err="1">
                <a:solidFill>
                  <a:srgbClr val="FFFF00"/>
                </a:solidFill>
              </a:rPr>
              <a:t>hp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  <a:latin typeface="Times New Roman" charset="0"/>
              </a:rPr>
              <a:t>Energy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20483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0485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6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0484" name="Text Box 14"/>
          <p:cNvSpPr txBox="1">
            <a:spLocks noChangeArrowheads="1"/>
          </p:cNvSpPr>
          <p:nvPr/>
        </p:nvSpPr>
        <p:spPr bwMode="auto">
          <a:xfrm>
            <a:off x="585788" y="2052638"/>
            <a:ext cx="7915275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Where on his track does the skateboarder have the most </a:t>
            </a:r>
            <a:r>
              <a:rPr lang="en-US" sz="3200" b="1" dirty="0" smtClean="0">
                <a:solidFill>
                  <a:srgbClr val="FFFF00"/>
                </a:solidFill>
              </a:rPr>
              <a:t>potential</a:t>
            </a:r>
            <a:r>
              <a:rPr lang="en-US" sz="3200" dirty="0" smtClean="0">
                <a:solidFill>
                  <a:srgbClr val="FFFF00"/>
                </a:solidFill>
              </a:rPr>
              <a:t> energy</a:t>
            </a:r>
            <a:r>
              <a:rPr lang="en-US" sz="3200" dirty="0" smtClean="0">
                <a:solidFill>
                  <a:srgbClr val="FFFF00"/>
                </a:solidFill>
              </a:rPr>
              <a:t>?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FFFF00"/>
                </a:solidFill>
              </a:rPr>
              <a:t>At the highest point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FFFF00"/>
                </a:solidFill>
              </a:rPr>
              <a:t>At the lowest point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FFFF00"/>
                </a:solidFill>
              </a:rPr>
              <a:t>Half way between the highest and lowest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FFFF00"/>
                </a:solidFill>
              </a:rPr>
              <a:t>None of the above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4" name="Rectangle 102"/>
          <p:cNvSpPr>
            <a:spLocks noChangeArrowheads="1"/>
          </p:cNvSpPr>
          <p:nvPr/>
        </p:nvSpPr>
        <p:spPr bwMode="auto">
          <a:xfrm>
            <a:off x="7110413" y="1627188"/>
            <a:ext cx="1690687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5" name="Rectangle 100"/>
          <p:cNvSpPr>
            <a:spLocks noChangeArrowheads="1"/>
          </p:cNvSpPr>
          <p:nvPr/>
        </p:nvSpPr>
        <p:spPr bwMode="auto">
          <a:xfrm>
            <a:off x="541813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6" name="Rectangle 98"/>
          <p:cNvSpPr>
            <a:spLocks noChangeArrowheads="1"/>
          </p:cNvSpPr>
          <p:nvPr/>
        </p:nvSpPr>
        <p:spPr bwMode="auto">
          <a:xfrm>
            <a:off x="3725863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7" name="Rectangle 96"/>
          <p:cNvSpPr>
            <a:spLocks noChangeArrowheads="1"/>
          </p:cNvSpPr>
          <p:nvPr/>
        </p:nvSpPr>
        <p:spPr bwMode="auto">
          <a:xfrm>
            <a:off x="203358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8" name="Rectangle 94"/>
          <p:cNvSpPr>
            <a:spLocks noChangeArrowheads="1"/>
          </p:cNvSpPr>
          <p:nvPr/>
        </p:nvSpPr>
        <p:spPr bwMode="auto">
          <a:xfrm>
            <a:off x="342900" y="1627188"/>
            <a:ext cx="1690688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>
        <p:nvSpPr>
          <p:cNvPr id="3079" name="Rectangle 8"/>
          <p:cNvSpPr>
            <a:spLocks noChangeArrowheads="1"/>
          </p:cNvSpPr>
          <p:nvPr/>
        </p:nvSpPr>
        <p:spPr bwMode="auto">
          <a:xfrm>
            <a:off x="7110413" y="304800"/>
            <a:ext cx="1690687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Solving Problems</a:t>
            </a:r>
          </a:p>
        </p:txBody>
      </p:sp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541813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2400" dirty="0">
              <a:solidFill>
                <a:srgbClr val="FFFF00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US" sz="2800" dirty="0" smtClean="0">
                <a:solidFill>
                  <a:srgbClr val="FFFF00"/>
                </a:solidFill>
              </a:rPr>
              <a:t>Energy</a:t>
            </a:r>
            <a:endParaRPr lang="en-US" sz="2800" dirty="0">
              <a:solidFill>
                <a:srgbClr val="FFFF00"/>
              </a:solidFill>
            </a:endParaRPr>
          </a:p>
          <a:p>
            <a:pPr algn="ctr">
              <a:spcBef>
                <a:spcPct val="20000"/>
              </a:spcBef>
            </a:pP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081" name="Rectangle 6"/>
          <p:cNvSpPr>
            <a:spLocks noChangeArrowheads="1"/>
          </p:cNvSpPr>
          <p:nvPr/>
        </p:nvSpPr>
        <p:spPr bwMode="auto">
          <a:xfrm>
            <a:off x="3725863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2400" dirty="0">
              <a:solidFill>
                <a:srgbClr val="FFFF00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US" sz="2800" dirty="0">
                <a:solidFill>
                  <a:srgbClr val="FFFF00"/>
                </a:solidFill>
              </a:rPr>
              <a:t>Power</a:t>
            </a:r>
          </a:p>
        </p:txBody>
      </p:sp>
      <p:sp>
        <p:nvSpPr>
          <p:cNvPr id="3082" name="Rectangle 5"/>
          <p:cNvSpPr>
            <a:spLocks noChangeArrowheads="1"/>
          </p:cNvSpPr>
          <p:nvPr/>
        </p:nvSpPr>
        <p:spPr bwMode="auto">
          <a:xfrm>
            <a:off x="203358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 Fill in</a:t>
            </a:r>
          </a:p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The ____</a:t>
            </a:r>
            <a:endParaRPr lang="en-US" sz="2800">
              <a:solidFill>
                <a:schemeClr val="accent2"/>
              </a:solidFill>
            </a:endParaRPr>
          </a:p>
        </p:txBody>
      </p:sp>
      <p:sp>
        <p:nvSpPr>
          <p:cNvPr id="3083" name="Rectangle 4"/>
          <p:cNvSpPr>
            <a:spLocks noChangeArrowheads="1"/>
          </p:cNvSpPr>
          <p:nvPr/>
        </p:nvSpPr>
        <p:spPr bwMode="auto">
          <a:xfrm>
            <a:off x="342900" y="304800"/>
            <a:ext cx="1690688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2800" dirty="0" smtClean="0">
              <a:solidFill>
                <a:srgbClr val="FFFF00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US" sz="2800" dirty="0" smtClean="0">
                <a:solidFill>
                  <a:srgbClr val="FFFF00"/>
                </a:solidFill>
              </a:rPr>
              <a:t>Work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3084" name="Rectangle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5673725"/>
            <a:ext cx="1690687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4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5" name="Rectangle 3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5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6" name="Rectangle 3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6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7" name="Rectangle 3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7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8" name="Rectangle 3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5673725"/>
            <a:ext cx="1690688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8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9" name="Rectangle 3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474027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9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0" name="Rectangle 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0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1" name="Rectangle 3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1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2" name="Rectangle 3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2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3" name="Rectangle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474027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3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4" name="Rectangle 2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380682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4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5" name="Rectangle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5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6" name="Rectangle 2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6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7" name="Rectangle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7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8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380682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8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9" name="Rectangl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2874963"/>
            <a:ext cx="1690687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9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0" name="Rectangl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0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1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2" name="Rectangl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2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3" name="Rectangle 1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2874963"/>
            <a:ext cx="1690688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3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4" name="Rectangle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1941513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4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5" name="Rectangle 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5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6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6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7" name="Rectangl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1941513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7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8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8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9" name="Line 42"/>
          <p:cNvSpPr>
            <a:spLocks noChangeShapeType="1"/>
          </p:cNvSpPr>
          <p:nvPr/>
        </p:nvSpPr>
        <p:spPr bwMode="auto">
          <a:xfrm>
            <a:off x="342900" y="287496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0" name="Line 43"/>
          <p:cNvSpPr>
            <a:spLocks noChangeShapeType="1"/>
          </p:cNvSpPr>
          <p:nvPr/>
        </p:nvSpPr>
        <p:spPr bwMode="auto">
          <a:xfrm>
            <a:off x="342900" y="38068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1" name="Line 44"/>
          <p:cNvSpPr>
            <a:spLocks noChangeShapeType="1"/>
          </p:cNvSpPr>
          <p:nvPr/>
        </p:nvSpPr>
        <p:spPr bwMode="auto">
          <a:xfrm>
            <a:off x="342900" y="474027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2" name="Line 45"/>
          <p:cNvSpPr>
            <a:spLocks noChangeShapeType="1"/>
          </p:cNvSpPr>
          <p:nvPr/>
        </p:nvSpPr>
        <p:spPr bwMode="auto">
          <a:xfrm>
            <a:off x="342900" y="56737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3" name="Line 46"/>
          <p:cNvSpPr>
            <a:spLocks noChangeShapeType="1"/>
          </p:cNvSpPr>
          <p:nvPr/>
        </p:nvSpPr>
        <p:spPr bwMode="auto">
          <a:xfrm>
            <a:off x="342900" y="6553200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4" name="Line 48"/>
          <p:cNvSpPr>
            <a:spLocks noChangeShapeType="1"/>
          </p:cNvSpPr>
          <p:nvPr/>
        </p:nvSpPr>
        <p:spPr bwMode="auto">
          <a:xfrm>
            <a:off x="203358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5" name="Line 49"/>
          <p:cNvSpPr>
            <a:spLocks noChangeShapeType="1"/>
          </p:cNvSpPr>
          <p:nvPr/>
        </p:nvSpPr>
        <p:spPr bwMode="auto">
          <a:xfrm>
            <a:off x="372586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6" name="Line 50"/>
          <p:cNvSpPr>
            <a:spLocks noChangeShapeType="1"/>
          </p:cNvSpPr>
          <p:nvPr/>
        </p:nvSpPr>
        <p:spPr bwMode="auto">
          <a:xfrm>
            <a:off x="541813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7" name="Line 51"/>
          <p:cNvSpPr>
            <a:spLocks noChangeShapeType="1"/>
          </p:cNvSpPr>
          <p:nvPr/>
        </p:nvSpPr>
        <p:spPr bwMode="auto">
          <a:xfrm>
            <a:off x="711041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58"/>
          <p:cNvSpPr>
            <a:spLocks noChangeShapeType="1"/>
          </p:cNvSpPr>
          <p:nvPr/>
        </p:nvSpPr>
        <p:spPr bwMode="auto">
          <a:xfrm>
            <a:off x="3429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9" name="Line 66"/>
          <p:cNvSpPr>
            <a:spLocks noChangeShapeType="1"/>
          </p:cNvSpPr>
          <p:nvPr/>
        </p:nvSpPr>
        <p:spPr bwMode="auto">
          <a:xfrm>
            <a:off x="88011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0" name="Line 39"/>
          <p:cNvSpPr>
            <a:spLocks noChangeShapeType="1"/>
          </p:cNvSpPr>
          <p:nvPr/>
        </p:nvSpPr>
        <p:spPr bwMode="auto">
          <a:xfrm>
            <a:off x="342900" y="304800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1" name="Line 95"/>
          <p:cNvSpPr>
            <a:spLocks noChangeShapeType="1"/>
          </p:cNvSpPr>
          <p:nvPr/>
        </p:nvSpPr>
        <p:spPr bwMode="auto">
          <a:xfrm>
            <a:off x="342900" y="194151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2" name="Line 108"/>
          <p:cNvSpPr>
            <a:spLocks noChangeShapeType="1"/>
          </p:cNvSpPr>
          <p:nvPr/>
        </p:nvSpPr>
        <p:spPr bwMode="auto">
          <a:xfrm>
            <a:off x="3429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3" name="Line 110"/>
          <p:cNvSpPr>
            <a:spLocks noChangeShapeType="1"/>
          </p:cNvSpPr>
          <p:nvPr/>
        </p:nvSpPr>
        <p:spPr bwMode="auto">
          <a:xfrm>
            <a:off x="203358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4" name="Line 112"/>
          <p:cNvSpPr>
            <a:spLocks noChangeShapeType="1"/>
          </p:cNvSpPr>
          <p:nvPr/>
        </p:nvSpPr>
        <p:spPr bwMode="auto">
          <a:xfrm>
            <a:off x="372586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5" name="Line 114"/>
          <p:cNvSpPr>
            <a:spLocks noChangeShapeType="1"/>
          </p:cNvSpPr>
          <p:nvPr/>
        </p:nvSpPr>
        <p:spPr bwMode="auto">
          <a:xfrm>
            <a:off x="541813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6" name="Line 115"/>
          <p:cNvSpPr>
            <a:spLocks noChangeShapeType="1"/>
          </p:cNvSpPr>
          <p:nvPr/>
        </p:nvSpPr>
        <p:spPr bwMode="auto">
          <a:xfrm>
            <a:off x="711041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7" name="Line 116"/>
          <p:cNvSpPr>
            <a:spLocks noChangeShapeType="1"/>
          </p:cNvSpPr>
          <p:nvPr/>
        </p:nvSpPr>
        <p:spPr bwMode="auto">
          <a:xfrm>
            <a:off x="88011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8" name="Line 40"/>
          <p:cNvSpPr>
            <a:spLocks noChangeShapeType="1"/>
          </p:cNvSpPr>
          <p:nvPr/>
        </p:nvSpPr>
        <p:spPr bwMode="auto">
          <a:xfrm>
            <a:off x="342900" y="1627188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9" name="Line 47"/>
          <p:cNvSpPr>
            <a:spLocks noChangeShapeType="1"/>
          </p:cNvSpPr>
          <p:nvPr/>
        </p:nvSpPr>
        <p:spPr bwMode="auto">
          <a:xfrm>
            <a:off x="3429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0" name="Line 52"/>
          <p:cNvSpPr>
            <a:spLocks noChangeShapeType="1"/>
          </p:cNvSpPr>
          <p:nvPr/>
        </p:nvSpPr>
        <p:spPr bwMode="auto">
          <a:xfrm>
            <a:off x="88011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1" name="Text Box 163"/>
          <p:cNvSpPr txBox="1">
            <a:spLocks noChangeArrowheads="1"/>
          </p:cNvSpPr>
          <p:nvPr/>
        </p:nvSpPr>
        <p:spPr bwMode="auto">
          <a:xfrm>
            <a:off x="4097338" y="6613525"/>
            <a:ext cx="2397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00"/>
                </a:solidFill>
                <a:hlinkClick r:id="rId29" action="ppaction://hlinksldjump"/>
              </a:rPr>
              <a:t>Jeopardy</a:t>
            </a:r>
            <a:endParaRPr lang="en-US" sz="1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  <a:latin typeface="Times New Roman" charset="0"/>
              </a:rPr>
              <a:t>Energy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21507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1509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0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425450" y="1933575"/>
            <a:ext cx="8318500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Energy is changed from one form to another with no </a:t>
            </a:r>
            <a:r>
              <a:rPr lang="en-US" sz="2800" dirty="0" smtClean="0">
                <a:solidFill>
                  <a:srgbClr val="FFFF00"/>
                </a:solidFill>
              </a:rPr>
              <a:t>total loss </a:t>
            </a:r>
            <a:r>
              <a:rPr lang="en-US" sz="2800" dirty="0">
                <a:solidFill>
                  <a:srgbClr val="FFFF00"/>
                </a:solidFill>
              </a:rPr>
              <a:t>or gain.</a:t>
            </a: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a.	Sometimes true	</a:t>
            </a: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b.	Always false	</a:t>
            </a:r>
          </a:p>
          <a:p>
            <a:pPr eaLnBrk="1" hangingPunct="1"/>
            <a:r>
              <a:rPr lang="en-US" sz="2800" dirty="0">
                <a:solidFill>
                  <a:srgbClr val="FFFF00"/>
                </a:solidFill>
              </a:rPr>
              <a:t>c.	Always 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  <a:latin typeface="Times New Roman" charset="0"/>
              </a:rPr>
              <a:t>Energy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22531" name="Group 38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2533" name="AutoShape 39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4" name="Text Box 40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585788" y="2052638"/>
            <a:ext cx="7915275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Where on his track does the skateboarder have the most </a:t>
            </a:r>
            <a:r>
              <a:rPr lang="en-US" sz="3200" b="1" dirty="0" smtClean="0">
                <a:solidFill>
                  <a:srgbClr val="FFFF00"/>
                </a:solidFill>
              </a:rPr>
              <a:t>kinetic</a:t>
            </a:r>
            <a:r>
              <a:rPr lang="en-US" sz="3200" dirty="0" smtClean="0">
                <a:solidFill>
                  <a:srgbClr val="FFFF00"/>
                </a:solidFill>
              </a:rPr>
              <a:t> energy</a:t>
            </a:r>
            <a:r>
              <a:rPr lang="en-US" sz="3200" dirty="0" smtClean="0">
                <a:solidFill>
                  <a:srgbClr val="FFFF00"/>
                </a:solidFill>
              </a:rPr>
              <a:t>?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FFFF00"/>
                </a:solidFill>
              </a:rPr>
              <a:t>At the highest point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FFFF00"/>
                </a:solidFill>
              </a:rPr>
              <a:t>At the lowest point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FFFF00"/>
                </a:solidFill>
              </a:rPr>
              <a:t>Half way between the highest and lowest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FFFF00"/>
                </a:solidFill>
              </a:rPr>
              <a:t>None of the above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  <a:latin typeface="Times New Roman" charset="0"/>
              </a:rPr>
              <a:t>Energy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2355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355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55638" y="1569565"/>
            <a:ext cx="7913687" cy="397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When baking soda is added to citric acid, the temperature of the mixture decreases. This is an example of what kind of energy conversion?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a.	Chemical potential to kinetic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b.	Thermal to chemical potential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 startAt="3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Elastic potential to thermal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 startAt="3"/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Kinetic to elastic potential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  <a:latin typeface="Times New Roman" charset="0"/>
              </a:rPr>
              <a:t>Energy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2457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4582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3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4580" name="Rectangle 17"/>
          <p:cNvSpPr>
            <a:spLocks noChangeArrowheads="1"/>
          </p:cNvSpPr>
          <p:nvPr/>
        </p:nvSpPr>
        <p:spPr bwMode="auto">
          <a:xfrm>
            <a:off x="2286000" y="2895600"/>
            <a:ext cx="59626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z="6000">
              <a:solidFill>
                <a:srgbClr val="FFFF00"/>
              </a:solidFill>
            </a:endParaRPr>
          </a:p>
        </p:txBody>
      </p:sp>
      <p:sp>
        <p:nvSpPr>
          <p:cNvPr id="24581" name="Text Box 18"/>
          <p:cNvSpPr txBox="1">
            <a:spLocks noChangeArrowheads="1"/>
          </p:cNvSpPr>
          <p:nvPr/>
        </p:nvSpPr>
        <p:spPr bwMode="auto">
          <a:xfrm>
            <a:off x="1093787" y="2110770"/>
            <a:ext cx="695642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What are the 3 types of potential energy that we studied?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2560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560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5604" name="Text Box 55"/>
          <p:cNvSpPr txBox="1">
            <a:spLocks noChangeArrowheads="1"/>
          </p:cNvSpPr>
          <p:nvPr/>
        </p:nvSpPr>
        <p:spPr bwMode="auto">
          <a:xfrm>
            <a:off x="1049338" y="2351088"/>
            <a:ext cx="7104062" cy="175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</a:rPr>
              <a:t>How much power is required to do 50 J of work on an object in  5 seconds?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26627" name="Group 37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6630" name="AutoShape 38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1" name="Text Box 39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6628" name="Text Box 88"/>
          <p:cNvSpPr txBox="1">
            <a:spLocks noChangeArrowheads="1"/>
          </p:cNvSpPr>
          <p:nvPr/>
        </p:nvSpPr>
        <p:spPr bwMode="auto">
          <a:xfrm>
            <a:off x="158750" y="2795588"/>
            <a:ext cx="877411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6600">
              <a:solidFill>
                <a:srgbClr val="FFFF00"/>
              </a:solidFill>
            </a:endParaRPr>
          </a:p>
        </p:txBody>
      </p:sp>
      <p:sp>
        <p:nvSpPr>
          <p:cNvPr id="26629" name="Text Box 89"/>
          <p:cNvSpPr txBox="1">
            <a:spLocks noChangeArrowheads="1"/>
          </p:cNvSpPr>
          <p:nvPr/>
        </p:nvSpPr>
        <p:spPr bwMode="auto">
          <a:xfrm>
            <a:off x="647700" y="2000250"/>
            <a:ext cx="7391400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Which requires more work: lifting a 80-kg sack vertically  2 meters or lifting 40-kg sack vertically 4 meters?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a.	Lifting the  80-kg sack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b.	Lifting the  40-kg sack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c.	Both require the same amount of work.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27651" name="Group 4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7655" name="AutoShape 4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6" name="Text Box 4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7652" name="Text Box 176"/>
          <p:cNvSpPr txBox="1">
            <a:spLocks noChangeArrowheads="1"/>
          </p:cNvSpPr>
          <p:nvPr/>
        </p:nvSpPr>
        <p:spPr bwMode="auto">
          <a:xfrm>
            <a:off x="930275" y="4033838"/>
            <a:ext cx="761365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How much potential energy does the block have at the spot marked </a:t>
            </a:r>
            <a:r>
              <a:rPr lang="ja-JP" altLang="en-US" sz="3200">
                <a:solidFill>
                  <a:srgbClr val="FFFF00"/>
                </a:solidFill>
              </a:rPr>
              <a:t>“</a:t>
            </a:r>
            <a:r>
              <a:rPr lang="en-US" sz="3200">
                <a:solidFill>
                  <a:srgbClr val="C00000"/>
                </a:solidFill>
              </a:rPr>
              <a:t>HERE</a:t>
            </a:r>
            <a:r>
              <a:rPr lang="ja-JP" altLang="en-US" sz="3200">
                <a:solidFill>
                  <a:srgbClr val="FFFF00"/>
                </a:solidFill>
              </a:rPr>
              <a:t>”</a:t>
            </a:r>
            <a:r>
              <a:rPr lang="en-US" sz="3200">
                <a:solidFill>
                  <a:srgbClr val="FFFF00"/>
                </a:solidFill>
              </a:rPr>
              <a:t>?</a:t>
            </a:r>
            <a:endParaRPr lang="en-US" sz="3200">
              <a:solidFill>
                <a:srgbClr val="C00000"/>
              </a:solidFill>
            </a:endParaRPr>
          </a:p>
        </p:txBody>
      </p:sp>
      <p:pic>
        <p:nvPicPr>
          <p:cNvPr id="2765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8" y="1762125"/>
            <a:ext cx="5810250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7654" name="Text Box 176"/>
          <p:cNvSpPr txBox="1">
            <a:spLocks noChangeArrowheads="1"/>
          </p:cNvSpPr>
          <p:nvPr/>
        </p:nvSpPr>
        <p:spPr bwMode="auto">
          <a:xfrm>
            <a:off x="5354638" y="2424113"/>
            <a:ext cx="1274762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C00000"/>
                </a:solidFill>
              </a:rPr>
              <a:t>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00088" y="560388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2867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867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8676" name="Text Box 86"/>
          <p:cNvSpPr txBox="1">
            <a:spLocks noChangeArrowheads="1"/>
          </p:cNvSpPr>
          <p:nvPr/>
        </p:nvSpPr>
        <p:spPr bwMode="auto">
          <a:xfrm>
            <a:off x="1050925" y="2760663"/>
            <a:ext cx="7278688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</a:rPr>
              <a:t>A ball is moving at 4 m/s and has a momentum of 12 kg*m/s. What is the ball</a:t>
            </a:r>
            <a:r>
              <a:rPr lang="ja-JP" altLang="en-US" sz="3200" dirty="0">
                <a:solidFill>
                  <a:srgbClr val="FFFF00"/>
                </a:solidFill>
              </a:rPr>
              <a:t>’</a:t>
            </a:r>
            <a:r>
              <a:rPr lang="en-US" sz="3200" dirty="0">
                <a:solidFill>
                  <a:srgbClr val="FFFF00"/>
                </a:solidFill>
              </a:rPr>
              <a:t>s mass?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2969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9703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4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9700" name="Text Box 36"/>
          <p:cNvSpPr txBox="1">
            <a:spLocks noChangeArrowheads="1"/>
          </p:cNvSpPr>
          <p:nvPr/>
        </p:nvSpPr>
        <p:spPr bwMode="auto">
          <a:xfrm>
            <a:off x="8191500" y="5453063"/>
            <a:ext cx="6064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endParaRPr lang="en-US" sz="1800">
              <a:solidFill>
                <a:srgbClr val="FFFF00"/>
              </a:solidFill>
            </a:endParaRPr>
          </a:p>
        </p:txBody>
      </p:sp>
      <p:sp>
        <p:nvSpPr>
          <p:cNvPr id="29701" name="Text Box 61"/>
          <p:cNvSpPr txBox="1">
            <a:spLocks noChangeArrowheads="1"/>
          </p:cNvSpPr>
          <p:nvPr/>
        </p:nvSpPr>
        <p:spPr bwMode="auto">
          <a:xfrm>
            <a:off x="1196975" y="2295525"/>
            <a:ext cx="61706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9702" name="Text Box 62"/>
          <p:cNvSpPr txBox="1">
            <a:spLocks noChangeArrowheads="1"/>
          </p:cNvSpPr>
          <p:nvPr/>
        </p:nvSpPr>
        <p:spPr bwMode="auto">
          <a:xfrm>
            <a:off x="1089025" y="1989138"/>
            <a:ext cx="7102475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solidFill>
                  <a:srgbClr val="FFFF00"/>
                </a:solidFill>
              </a:rPr>
              <a:t>How much power is expended if you lift a 80 N crate 10 m in 2 seconds?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****Answers****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1676400" y="1981200"/>
            <a:ext cx="5334000" cy="29146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9644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63500" dist="38099" dir="2700000" sy="50000" rotWithShape="0">
                    <a:srgbClr val="875B0D">
                      <a:alpha val="74998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OOPS!</a:t>
            </a: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609600" y="5486400"/>
            <a:ext cx="815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>
                <a:hlinkClick r:id="rId3" action="ppaction://hlinksldjump"/>
              </a:rPr>
              <a:t>Click here to go back to the main board</a:t>
            </a:r>
            <a:endParaRPr lang="en-US" sz="3200"/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304800" y="609600"/>
            <a:ext cx="845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/>
              <a:t>You have selected an area of the board not in play.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solidFill>
                  <a:srgbClr val="FFFF00"/>
                </a:solidFill>
                <a:latin typeface="Times New Roman" charset="0"/>
              </a:rPr>
              <a:t>Work</a:t>
            </a:r>
            <a:r>
              <a:rPr lang="en-US" sz="4800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3174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174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444500" y="1933575"/>
            <a:ext cx="83185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sz="4400" dirty="0" smtClean="0">
                <a:solidFill>
                  <a:srgbClr val="FFFF00"/>
                </a:solidFill>
                <a:ea typeface="+mn-ea"/>
              </a:rPr>
              <a:t>Joules (J)</a:t>
            </a:r>
            <a:endParaRPr lang="en-US" sz="4400" b="1" dirty="0" smtClean="0">
              <a:solidFill>
                <a:schemeClr val="bg2">
                  <a:lumMod val="60000"/>
                  <a:lumOff val="4000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solidFill>
                  <a:srgbClr val="FFFF00"/>
                </a:solidFill>
                <a:latin typeface="Times New Roman" charset="0"/>
              </a:rPr>
              <a:t>Work</a:t>
            </a:r>
            <a:r>
              <a:rPr lang="en-US" sz="4800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32771" name="Group 8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2773" name="AutoShape 9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4" name="Text Box 10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8" name="Text Box 126"/>
          <p:cNvSpPr txBox="1">
            <a:spLocks noChangeArrowheads="1"/>
          </p:cNvSpPr>
          <p:nvPr/>
        </p:nvSpPr>
        <p:spPr bwMode="auto">
          <a:xfrm>
            <a:off x="444500" y="1933575"/>
            <a:ext cx="831850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sz="4400" dirty="0" smtClean="0">
                <a:solidFill>
                  <a:srgbClr val="FFFF00"/>
                </a:solidFill>
                <a:ea typeface="+mn-ea"/>
              </a:rPr>
              <a:t>True!</a:t>
            </a:r>
          </a:p>
          <a:p>
            <a:pPr algn="ctr" eaLnBrk="1" hangingPunct="1">
              <a:defRPr/>
            </a:pPr>
            <a:r>
              <a:rPr lang="en-US" sz="4400" dirty="0" smtClean="0">
                <a:solidFill>
                  <a:srgbClr val="FFFF00"/>
                </a:solidFill>
                <a:ea typeface="+mn-ea"/>
              </a:rPr>
              <a:t>More force </a:t>
            </a:r>
            <a:r>
              <a:rPr lang="en-US" sz="4400" dirty="0" smtClean="0">
                <a:solidFill>
                  <a:srgbClr val="FFFF00"/>
                </a:solidFill>
                <a:ea typeface="+mn-ea"/>
                <a:sym typeface="Wingdings" panose="05000000000000000000" pitchFamily="2" charset="2"/>
              </a:rPr>
              <a:t> </a:t>
            </a:r>
            <a:r>
              <a:rPr lang="en-US" sz="4400" dirty="0" smtClean="0">
                <a:solidFill>
                  <a:srgbClr val="FFFF00"/>
                </a:solidFill>
                <a:ea typeface="+mn-ea"/>
              </a:rPr>
              <a:t>less distance</a:t>
            </a:r>
          </a:p>
          <a:p>
            <a:pPr algn="ctr" eaLnBrk="1" hangingPunct="1">
              <a:defRPr/>
            </a:pPr>
            <a:r>
              <a:rPr lang="en-US" sz="4400" dirty="0" smtClean="0">
                <a:solidFill>
                  <a:srgbClr val="FFFF00"/>
                </a:solidFill>
                <a:ea typeface="+mn-ea"/>
              </a:rPr>
              <a:t>More distance </a:t>
            </a:r>
            <a:r>
              <a:rPr lang="en-US" sz="4400" dirty="0" smtClean="0">
                <a:solidFill>
                  <a:srgbClr val="FFFF00"/>
                </a:solidFill>
                <a:ea typeface="+mn-ea"/>
                <a:sym typeface="Wingdings" panose="05000000000000000000" pitchFamily="2" charset="2"/>
              </a:rPr>
              <a:t> less force</a:t>
            </a:r>
            <a:endParaRPr lang="en-US" sz="4400" dirty="0" smtClean="0">
              <a:solidFill>
                <a:schemeClr val="bg2">
                  <a:lumMod val="60000"/>
                  <a:lumOff val="4000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solidFill>
                  <a:srgbClr val="FFFF00"/>
                </a:solidFill>
                <a:latin typeface="Times New Roman" charset="0"/>
              </a:rPr>
              <a:t>Work</a:t>
            </a:r>
            <a:r>
              <a:rPr lang="en-US" sz="4800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33795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3797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8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864973" y="1824038"/>
            <a:ext cx="7440827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If you lift </a:t>
            </a:r>
            <a:r>
              <a:rPr lang="en-US" sz="3200" b="1" dirty="0">
                <a:solidFill>
                  <a:srgbClr val="FFFF00"/>
                </a:solidFill>
              </a:rPr>
              <a:t>two loads </a:t>
            </a:r>
            <a:r>
              <a:rPr lang="en-US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up one </a:t>
            </a: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flight of steps, </a:t>
            </a:r>
            <a:r>
              <a:rPr lang="en-US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how much work do you do compared to lifting </a:t>
            </a:r>
            <a:r>
              <a:rPr lang="en-US" sz="32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just one load </a:t>
            </a:r>
            <a:r>
              <a:rPr lang="en-US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up one </a:t>
            </a: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flight of steps?</a:t>
            </a:r>
            <a:endParaRPr lang="en-US" sz="32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a.	One quarter as much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b.	One half as much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c.	The same amount</a:t>
            </a:r>
            <a:r>
              <a:rPr lang="en-US" sz="2400" dirty="0">
                <a:solidFill>
                  <a:srgbClr val="FFFF00"/>
                </a:solidFill>
              </a:rPr>
              <a:t>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FF00"/>
                </a:solidFill>
              </a:rPr>
              <a:t>d.	Twice as much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e.	Four times as much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solidFill>
                  <a:srgbClr val="FFFF00"/>
                </a:solidFill>
                <a:latin typeface="Times New Roman" charset="0"/>
              </a:rPr>
              <a:t>Work</a:t>
            </a:r>
            <a:r>
              <a:rPr lang="en-US" sz="4800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34819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4821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2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757238" y="1881188"/>
            <a:ext cx="8015287" cy="427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>
                <a:solidFill>
                  <a:srgbClr val="FFFF00"/>
                </a:solidFill>
                <a:ea typeface="+mn-ea"/>
              </a:rPr>
              <a:t>Leslie let go of an inflated balloon and it went flying sideways across the room. When she let it go, did Leslie do (physics) work on the balloon?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US" sz="2400" dirty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a.	Yes because the balloon moved.	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US" sz="2400" dirty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b.	Yes because her force caused a displacement.</a:t>
            </a:r>
            <a:r>
              <a:rPr lang="en-US" sz="2400" dirty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US" sz="2400" b="1" dirty="0">
                <a:solidFill>
                  <a:srgbClr val="FFFF00"/>
                </a:solidFill>
                <a:ea typeface="+mn-ea"/>
              </a:rPr>
              <a:t>c.	No because letting go was not the direct cause of the displacement.</a:t>
            </a:r>
            <a:r>
              <a:rPr lang="en-US" sz="2400" dirty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US" sz="2400" dirty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d.	No because the </a:t>
            </a:r>
            <a:r>
              <a:rPr lang="en-US" sz="24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balloon </a:t>
            </a:r>
            <a:r>
              <a:rPr lang="en-US" sz="2400" dirty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went sideways instead of up or down.</a:t>
            </a:r>
            <a:endParaRPr lang="en-US" sz="2400" dirty="0" smtClean="0">
              <a:solidFill>
                <a:schemeClr val="bg2">
                  <a:lumMod val="40000"/>
                  <a:lumOff val="6000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solidFill>
                  <a:srgbClr val="FFFF00"/>
                </a:solidFill>
                <a:latin typeface="Times New Roman" charset="0"/>
              </a:rPr>
              <a:t>Work</a:t>
            </a:r>
            <a:r>
              <a:rPr lang="en-US" sz="4800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3584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584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757238" y="1881188"/>
            <a:ext cx="8015287" cy="233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 smtClean="0">
                <a:solidFill>
                  <a:srgbClr val="FFFF00"/>
                </a:solidFill>
              </a:rPr>
              <a:t>	If Work = Force x Distance, 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 smtClean="0">
                <a:solidFill>
                  <a:srgbClr val="FFFF00"/>
                </a:solidFill>
              </a:rPr>
              <a:t>then 1 Joule = 1 Newton x 1 meter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	</a:t>
            </a:r>
            <a:r>
              <a:rPr lang="en-US" sz="4400" dirty="0" smtClean="0">
                <a:solidFill>
                  <a:srgbClr val="FFFF00"/>
                </a:solidFill>
              </a:rPr>
              <a:t>1J = 1 </a:t>
            </a:r>
            <a:r>
              <a:rPr lang="en-US" sz="4400" b="1" dirty="0" smtClean="0">
                <a:solidFill>
                  <a:srgbClr val="FFFF00"/>
                </a:solidFill>
              </a:rPr>
              <a:t>N*m</a:t>
            </a:r>
            <a:endParaRPr 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$100</a:t>
            </a:r>
          </a:p>
        </p:txBody>
      </p:sp>
      <p:grpSp>
        <p:nvGrpSpPr>
          <p:cNvPr id="3686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686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6868" name="Text Box 9"/>
          <p:cNvSpPr txBox="1">
            <a:spLocks noChangeArrowheads="1"/>
          </p:cNvSpPr>
          <p:nvPr/>
        </p:nvSpPr>
        <p:spPr bwMode="auto">
          <a:xfrm>
            <a:off x="1935163" y="2624138"/>
            <a:ext cx="5776912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force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r>
              <a:rPr lang="en-US" sz="4800" b="1">
                <a:solidFill>
                  <a:srgbClr val="FFFF00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</a:rPr>
              <a:t> </a:t>
            </a: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displacement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endParaRPr 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$200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7893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894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7892" name="Text Box 10"/>
          <p:cNvSpPr txBox="1">
            <a:spLocks noChangeArrowheads="1"/>
          </p:cNvSpPr>
          <p:nvPr/>
        </p:nvSpPr>
        <p:spPr bwMode="auto">
          <a:xfrm>
            <a:off x="1457325" y="2624138"/>
            <a:ext cx="6415088" cy="217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5400" b="1">
                <a:solidFill>
                  <a:srgbClr val="FFFF00"/>
                </a:solidFill>
              </a:rPr>
              <a:t>“</a:t>
            </a:r>
            <a:r>
              <a:rPr lang="en-US" sz="5400" b="1">
                <a:solidFill>
                  <a:srgbClr val="FFFF00"/>
                </a:solidFill>
              </a:rPr>
              <a:t>ability</a:t>
            </a:r>
            <a:r>
              <a:rPr lang="ja-JP" altLang="en-US" sz="5400" b="1">
                <a:solidFill>
                  <a:srgbClr val="FFFF00"/>
                </a:solidFill>
              </a:rPr>
              <a:t>”</a:t>
            </a:r>
            <a:r>
              <a:rPr lang="en-US" sz="5400" b="1">
                <a:solidFill>
                  <a:srgbClr val="FFFF00"/>
                </a:solidFill>
              </a:rPr>
              <a:t>  </a:t>
            </a:r>
          </a:p>
          <a:p>
            <a:pPr eaLnBrk="1" hangingPunct="1">
              <a:spcBef>
                <a:spcPct val="50000"/>
              </a:spcBef>
            </a:pPr>
            <a:r>
              <a:rPr lang="ja-JP" altLang="en-US" sz="5400" b="1">
                <a:solidFill>
                  <a:srgbClr val="FFFF00"/>
                </a:solidFill>
              </a:rPr>
              <a:t>“</a:t>
            </a:r>
            <a:r>
              <a:rPr lang="en-US" sz="5400" b="1">
                <a:solidFill>
                  <a:srgbClr val="FFFF00"/>
                </a:solidFill>
              </a:rPr>
              <a:t>work</a:t>
            </a:r>
            <a:r>
              <a:rPr lang="ja-JP" altLang="en-US" sz="5400" b="1">
                <a:solidFill>
                  <a:srgbClr val="FFFF00"/>
                </a:solidFill>
              </a:rPr>
              <a:t>”</a:t>
            </a:r>
            <a:endParaRPr lang="en-US" sz="54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$300</a:t>
            </a:r>
          </a:p>
        </p:txBody>
      </p:sp>
      <p:grpSp>
        <p:nvGrpSpPr>
          <p:cNvPr id="38915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8917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8916" name="Text Box 9"/>
          <p:cNvSpPr txBox="1">
            <a:spLocks noChangeArrowheads="1"/>
          </p:cNvSpPr>
          <p:nvPr/>
        </p:nvSpPr>
        <p:spPr bwMode="auto">
          <a:xfrm>
            <a:off x="2284413" y="2624138"/>
            <a:ext cx="3559175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work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r>
              <a:rPr lang="en-US" sz="4800" b="1">
                <a:solidFill>
                  <a:srgbClr val="FFFF00"/>
                </a:solidFill>
              </a:rPr>
              <a:t> </a:t>
            </a: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sz="4800" b="1">
                <a:solidFill>
                  <a:srgbClr val="FFFF00"/>
                </a:solidFill>
              </a:rPr>
              <a:t>time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endParaRPr 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$400</a:t>
            </a:r>
          </a:p>
        </p:txBody>
      </p:sp>
      <p:grpSp>
        <p:nvGrpSpPr>
          <p:cNvPr id="39939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9941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42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9940" name="Text Box 11"/>
          <p:cNvSpPr txBox="1">
            <a:spLocks noChangeArrowheads="1"/>
          </p:cNvSpPr>
          <p:nvPr/>
        </p:nvSpPr>
        <p:spPr bwMode="auto">
          <a:xfrm>
            <a:off x="2839244" y="2248672"/>
            <a:ext cx="3465512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000" b="1" dirty="0" smtClean="0">
                <a:solidFill>
                  <a:srgbClr val="FFFF00"/>
                </a:solidFill>
              </a:rPr>
              <a:t>“</a:t>
            </a:r>
            <a:r>
              <a:rPr lang="en-US" sz="4000" b="1" dirty="0" smtClean="0">
                <a:solidFill>
                  <a:srgbClr val="FFFF00"/>
                </a:solidFill>
              </a:rPr>
              <a:t>moving</a:t>
            </a:r>
            <a:r>
              <a:rPr lang="ja-JP" altLang="en-US" sz="4000" b="1" dirty="0" smtClean="0">
                <a:solidFill>
                  <a:srgbClr val="FFFF00"/>
                </a:solidFill>
              </a:rPr>
              <a:t>”</a:t>
            </a:r>
            <a:endParaRPr lang="en-US" sz="4000" b="1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ja-JP" altLang="en-US" sz="4000" b="1" dirty="0" smtClean="0">
                <a:solidFill>
                  <a:srgbClr val="FFFF00"/>
                </a:solidFill>
              </a:rPr>
              <a:t>“</a:t>
            </a:r>
            <a:r>
              <a:rPr lang="en-US" sz="4000" b="1" dirty="0" smtClean="0">
                <a:solidFill>
                  <a:srgbClr val="FFFF00"/>
                </a:solidFill>
              </a:rPr>
              <a:t>stored,</a:t>
            </a:r>
            <a:r>
              <a:rPr lang="ja-JP" altLang="en-US" sz="4000" b="1" dirty="0" smtClean="0">
                <a:solidFill>
                  <a:srgbClr val="FFFF00"/>
                </a:solidFill>
              </a:rPr>
              <a:t>” </a:t>
            </a:r>
            <a:r>
              <a:rPr lang="en-US" altLang="ja-JP" sz="4000" b="1" dirty="0" smtClean="0">
                <a:solidFill>
                  <a:srgbClr val="FFFF00"/>
                </a:solidFill>
              </a:rPr>
              <a:t>“ready,” or “waiting”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$500</a:t>
            </a:r>
          </a:p>
        </p:txBody>
      </p:sp>
      <p:grpSp>
        <p:nvGrpSpPr>
          <p:cNvPr id="4096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096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6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0964" name="Text Box 11"/>
          <p:cNvSpPr txBox="1">
            <a:spLocks noChangeArrowheads="1"/>
          </p:cNvSpPr>
          <p:nvPr/>
        </p:nvSpPr>
        <p:spPr bwMode="auto">
          <a:xfrm>
            <a:off x="2625725" y="2519363"/>
            <a:ext cx="3832225" cy="163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000" b="1">
                <a:solidFill>
                  <a:srgbClr val="FFFF00"/>
                </a:solidFill>
              </a:rPr>
              <a:t>“</a:t>
            </a:r>
            <a:r>
              <a:rPr lang="en-US" sz="4000" b="1">
                <a:solidFill>
                  <a:srgbClr val="FFFF00"/>
                </a:solidFill>
              </a:rPr>
              <a:t>stays</a:t>
            </a:r>
            <a:r>
              <a:rPr lang="ja-JP" altLang="en-US" sz="4000" b="1">
                <a:solidFill>
                  <a:srgbClr val="FFFF00"/>
                </a:solidFill>
              </a:rPr>
              <a:t>”</a:t>
            </a:r>
            <a:endParaRPr lang="en-US" sz="4000" b="1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the </a:t>
            </a:r>
            <a:r>
              <a:rPr lang="ja-JP" altLang="en-US" sz="4000" b="1">
                <a:solidFill>
                  <a:srgbClr val="FFFF00"/>
                </a:solidFill>
              </a:rPr>
              <a:t>“</a:t>
            </a:r>
            <a:r>
              <a:rPr lang="en-US" sz="4000" b="1">
                <a:solidFill>
                  <a:srgbClr val="FFFF00"/>
                </a:solidFill>
              </a:rPr>
              <a:t>same</a:t>
            </a:r>
            <a:r>
              <a:rPr lang="ja-JP" altLang="en-US" sz="4000" b="1">
                <a:solidFill>
                  <a:srgbClr val="FFFF00"/>
                </a:solidFill>
              </a:rPr>
              <a:t>”</a:t>
            </a:r>
            <a:endParaRPr lang="en-US" sz="4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solidFill>
                  <a:srgbClr val="FFFF00"/>
                </a:solidFill>
                <a:latin typeface="Times New Roman" charset="0"/>
              </a:rPr>
              <a:t>Work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5124" name="Group 13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125" name="AutoShape 14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6" name="Text Box 15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425450" y="1933575"/>
            <a:ext cx="83185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smtClean="0">
                <a:solidFill>
                  <a:srgbClr val="FFFF00"/>
                </a:solidFill>
              </a:rPr>
              <a:t>What are the units for measuring work?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41987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1989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0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1988" name="Text Box 11"/>
          <p:cNvSpPr txBox="1">
            <a:spLocks noChangeArrowheads="1"/>
          </p:cNvSpPr>
          <p:nvPr/>
        </p:nvSpPr>
        <p:spPr bwMode="auto">
          <a:xfrm>
            <a:off x="2625725" y="2519363"/>
            <a:ext cx="38322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Watts (W)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4301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301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454150" y="2017713"/>
            <a:ext cx="5884863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Energy is measured in</a:t>
            </a:r>
          </a:p>
          <a:p>
            <a:pPr marL="514350" indent="-514350" eaLnBrk="1" hangingPunct="1">
              <a:spcBef>
                <a:spcPts val="0"/>
              </a:spcBef>
              <a:buAutoNum type="alphaLcPeriod"/>
              <a:defRPr/>
            </a:pPr>
            <a:r>
              <a:rPr lang="en-US" sz="3200" b="1" dirty="0" smtClean="0">
                <a:solidFill>
                  <a:srgbClr val="FFFF00"/>
                </a:solidFill>
                <a:ea typeface="+mn-ea"/>
              </a:rPr>
              <a:t>Joules</a:t>
            </a:r>
          </a:p>
          <a:p>
            <a:pPr marL="514350" indent="-514350" eaLnBrk="1" hangingPunct="1">
              <a:spcBef>
                <a:spcPts val="0"/>
              </a:spcBef>
              <a:buAutoNum type="alphaLcPeriod"/>
              <a:defRPr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Watts</a:t>
            </a:r>
          </a:p>
          <a:p>
            <a:pPr marL="514350" indent="-514350" eaLnBrk="1" hangingPunct="1">
              <a:spcBef>
                <a:spcPts val="0"/>
              </a:spcBef>
              <a:buAutoNum type="alphaLcPeriod"/>
              <a:defRPr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Both Joules and Watts measure energy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Watts measure how much TIME it takes to use the Joules of energy</a:t>
            </a:r>
            <a:endParaRPr lang="en-US" sz="3200" dirty="0" smtClean="0">
              <a:solidFill>
                <a:srgbClr val="FFFF00"/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403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3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877330" y="2154238"/>
            <a:ext cx="732755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Which used more power?</a:t>
            </a:r>
          </a:p>
          <a:p>
            <a:pPr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a.	Riding the exercise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bicycle (high effort)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ea typeface="+mn-ea"/>
            </a:endParaRPr>
          </a:p>
          <a:p>
            <a:pPr>
              <a:defRPr/>
            </a:pPr>
            <a:r>
              <a:rPr lang="en-US" sz="280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ea typeface="+mn-ea"/>
              </a:rPr>
              <a:t>b.	Doing 10 </a:t>
            </a:r>
            <a:r>
              <a:rPr lang="en-US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ea typeface="+mn-ea"/>
              </a:rPr>
              <a:t>curls (quickly).</a:t>
            </a:r>
            <a:endParaRPr lang="en-US" sz="2800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ea typeface="+mn-ea"/>
            </a:endParaRPr>
          </a:p>
          <a:p>
            <a:pPr>
              <a:defRPr/>
            </a:pPr>
            <a:r>
              <a:rPr lang="en-US" sz="280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ea typeface="+mn-ea"/>
              </a:rPr>
              <a:t>c.	They were about the same.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506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6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995362" y="1724025"/>
            <a:ext cx="7462837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You walk up a flight of stairs, </a:t>
            </a:r>
            <a:r>
              <a:rPr lang="en-US" sz="32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and </a:t>
            </a: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then you run up an identical flight of stairs. </a:t>
            </a:r>
            <a:r>
              <a:rPr lang="en-US" sz="32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Both jobs require the same amount of work but different amounts of </a:t>
            </a:r>
          </a:p>
          <a:p>
            <a:pPr eaLnBrk="1" hangingPunct="1"/>
            <a:r>
              <a:rPr lang="en-US" sz="32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a.	energy.</a:t>
            </a:r>
            <a:r>
              <a:rPr lang="en-US" sz="3200" dirty="0">
                <a:solidFill>
                  <a:srgbClr val="FFFF00"/>
                </a:solidFill>
              </a:rPr>
              <a:t>	</a:t>
            </a:r>
          </a:p>
          <a:p>
            <a:pPr eaLnBrk="1" hangingPunct="1"/>
            <a:r>
              <a:rPr lang="en-US" sz="3200" b="1" dirty="0">
                <a:solidFill>
                  <a:srgbClr val="FFFF00"/>
                </a:solidFill>
              </a:rPr>
              <a:t>b.	power.</a:t>
            </a:r>
            <a:r>
              <a:rPr lang="en-US" sz="3200" dirty="0">
                <a:solidFill>
                  <a:srgbClr val="FFFF00"/>
                </a:solidFill>
              </a:rPr>
              <a:t>	</a:t>
            </a:r>
          </a:p>
          <a:p>
            <a:pPr eaLnBrk="1" hangingPunct="1"/>
            <a:r>
              <a:rPr lang="en-US" sz="32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c.	both A and B	</a:t>
            </a:r>
          </a:p>
          <a:p>
            <a:pPr eaLnBrk="1" hangingPunct="1"/>
            <a:r>
              <a:rPr lang="en-US" sz="32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d.	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Power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6086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87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6084" name="Text Box 8"/>
          <p:cNvSpPr txBox="1">
            <a:spLocks noChangeArrowheads="1"/>
          </p:cNvSpPr>
          <p:nvPr/>
        </p:nvSpPr>
        <p:spPr bwMode="auto">
          <a:xfrm>
            <a:off x="4995863" y="2597150"/>
            <a:ext cx="3127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995363" y="1724025"/>
            <a:ext cx="6348412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Joe (average build) made it up a flight of stairs </a:t>
            </a:r>
            <a:r>
              <a:rPr lang="en-US" sz="3200" dirty="0" smtClean="0">
                <a:solidFill>
                  <a:srgbClr val="FFFF00"/>
                </a:solidFill>
                <a:ea typeface="+mn-ea"/>
              </a:rPr>
              <a:t>in </a:t>
            </a:r>
            <a:r>
              <a:rPr lang="en-US" sz="3200" dirty="0" smtClean="0">
                <a:solidFill>
                  <a:srgbClr val="FFFF00"/>
                </a:solidFill>
                <a:ea typeface="+mn-ea"/>
              </a:rPr>
              <a:t>1</a:t>
            </a:r>
            <a:r>
              <a:rPr lang="en-US" sz="3200" dirty="0" smtClean="0">
                <a:solidFill>
                  <a:srgbClr val="FFFF00"/>
                </a:solidFill>
                <a:ea typeface="+mn-ea"/>
              </a:rPr>
              <a:t>.6 </a:t>
            </a:r>
            <a:r>
              <a:rPr lang="en-US" sz="3200" dirty="0" smtClean="0">
                <a:solidFill>
                  <a:srgbClr val="FFFF00"/>
                </a:solidFill>
                <a:ea typeface="+mn-ea"/>
              </a:rPr>
              <a:t>seconds. About how many horsepower is that?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	a. about 0.15 </a:t>
            </a:r>
            <a:r>
              <a:rPr lang="en-US" sz="3200" dirty="0" err="1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hp</a:t>
            </a:r>
            <a:endParaRPr lang="en-US" sz="3200" dirty="0" smtClean="0">
              <a:solidFill>
                <a:schemeClr val="bg2">
                  <a:lumMod val="40000"/>
                  <a:lumOff val="60000"/>
                </a:schemeClr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  <a:ea typeface="+mn-ea"/>
              </a:rPr>
              <a:t>	b. about 1.5 </a:t>
            </a:r>
            <a:r>
              <a:rPr lang="en-US" sz="3200" b="1" dirty="0" err="1" smtClean="0">
                <a:solidFill>
                  <a:srgbClr val="FFFF00"/>
                </a:solidFill>
                <a:ea typeface="+mn-ea"/>
              </a:rPr>
              <a:t>hp</a:t>
            </a:r>
            <a:endParaRPr lang="en-US" sz="3200" b="1" dirty="0" smtClean="0">
              <a:solidFill>
                <a:srgbClr val="FFFF00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	c. about 15 </a:t>
            </a:r>
            <a:r>
              <a:rPr lang="en-US" sz="3200" dirty="0" err="1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hp</a:t>
            </a:r>
            <a:endParaRPr lang="en-US" sz="3200" dirty="0" smtClean="0">
              <a:solidFill>
                <a:schemeClr val="bg2">
                  <a:lumMod val="40000"/>
                  <a:lumOff val="60000"/>
                </a:schemeClr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	d. about 150 </a:t>
            </a:r>
            <a:r>
              <a:rPr lang="en-US" sz="3200" dirty="0" err="1" smtClean="0">
                <a:solidFill>
                  <a:schemeClr val="bg2">
                    <a:lumMod val="40000"/>
                    <a:lumOff val="60000"/>
                  </a:schemeClr>
                </a:solidFill>
                <a:ea typeface="+mn-ea"/>
              </a:rPr>
              <a:t>hp</a:t>
            </a:r>
            <a:endParaRPr lang="en-US" sz="3200" dirty="0" smtClean="0">
              <a:solidFill>
                <a:schemeClr val="bg2">
                  <a:lumMod val="40000"/>
                  <a:lumOff val="6000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  <a:latin typeface="Times New Roman" charset="0"/>
              </a:rPr>
              <a:t>Energy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4710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710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585788" y="2052638"/>
            <a:ext cx="7915275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Where on his track does the skateboarder have the most </a:t>
            </a:r>
            <a:r>
              <a:rPr lang="en-US" sz="3200" b="1" dirty="0" smtClean="0">
                <a:solidFill>
                  <a:srgbClr val="FFFF00"/>
                </a:solidFill>
              </a:rPr>
              <a:t>potential</a:t>
            </a:r>
            <a:r>
              <a:rPr lang="en-US" sz="3200" dirty="0" smtClean="0">
                <a:solidFill>
                  <a:srgbClr val="FFFF00"/>
                </a:solidFill>
              </a:rPr>
              <a:t> energy</a:t>
            </a:r>
            <a:r>
              <a:rPr lang="en-US" sz="3200" dirty="0" smtClean="0">
                <a:solidFill>
                  <a:srgbClr val="FFFF00"/>
                </a:solidFill>
              </a:rPr>
              <a:t>?</a:t>
            </a:r>
          </a:p>
          <a:p>
            <a:pPr marL="514350" indent="-514350" eaLnBrk="1" hangingPunct="1">
              <a:buAutoNum type="alphaLcPeriod"/>
            </a:pPr>
            <a:r>
              <a:rPr lang="en-US" sz="3200" b="1" dirty="0" smtClean="0">
                <a:solidFill>
                  <a:srgbClr val="FFFF00"/>
                </a:solidFill>
              </a:rPr>
              <a:t>At the highest point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At the lowest point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B3B3B3"/>
                </a:solidFill>
              </a:rPr>
              <a:t>Half way between the highest and lowest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B3B3B3"/>
                </a:solidFill>
              </a:rPr>
              <a:t>None of the above</a:t>
            </a:r>
            <a:endParaRPr lang="en-US" sz="3200" dirty="0">
              <a:solidFill>
                <a:srgbClr val="B3B3B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  <a:latin typeface="Times New Roman" charset="0"/>
              </a:rPr>
              <a:t>Energy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4813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813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3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444500" y="1933575"/>
            <a:ext cx="8318500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2800" dirty="0">
                <a:solidFill>
                  <a:srgbClr val="FFFF00"/>
                </a:solidFill>
                <a:ea typeface="+mn-ea"/>
              </a:rPr>
              <a:t>Energy is changed from one form to another with no net loss or gain.</a:t>
            </a:r>
          </a:p>
          <a:p>
            <a:pPr eaLnBrk="1" hangingPunct="1">
              <a:defRPr/>
            </a:pPr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Sometimes true	</a:t>
            </a:r>
          </a:p>
          <a:p>
            <a:pPr eaLnBrk="1" hangingPunct="1">
              <a:defRPr/>
            </a:pPr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b.	Always false</a:t>
            </a:r>
            <a:r>
              <a:rPr lang="en-US" sz="2800" dirty="0">
                <a:solidFill>
                  <a:srgbClr val="FFFF00"/>
                </a:solidFill>
                <a:ea typeface="+mn-ea"/>
              </a:rPr>
              <a:t>	</a:t>
            </a:r>
          </a:p>
          <a:p>
            <a:pPr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ea typeface="+mn-ea"/>
              </a:rPr>
              <a:t>c.	Always true</a:t>
            </a:r>
            <a:endParaRPr lang="en-US" sz="2800" b="1" dirty="0" smtClean="0">
              <a:solidFill>
                <a:schemeClr val="bg2">
                  <a:lumMod val="60000"/>
                  <a:lumOff val="4000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  <a:latin typeface="Times New Roman" charset="0"/>
              </a:rPr>
              <a:t>Energy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9158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59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3036888" y="2490788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 sz="3200"/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585788" y="2052638"/>
            <a:ext cx="7915275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Where on his track does the skateboarder have the most </a:t>
            </a:r>
            <a:r>
              <a:rPr lang="en-US" sz="3200" b="1" dirty="0" smtClean="0">
                <a:solidFill>
                  <a:srgbClr val="FFFF00"/>
                </a:solidFill>
              </a:rPr>
              <a:t>kinetic</a:t>
            </a:r>
            <a:r>
              <a:rPr lang="en-US" sz="3200" dirty="0" smtClean="0">
                <a:solidFill>
                  <a:srgbClr val="FFFF00"/>
                </a:solidFill>
              </a:rPr>
              <a:t> energy?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At the highest point</a:t>
            </a:r>
          </a:p>
          <a:p>
            <a:pPr marL="514350" indent="-514350" eaLnBrk="1" hangingPunct="1">
              <a:buAutoNum type="alphaLcPeriod"/>
            </a:pPr>
            <a:r>
              <a:rPr lang="en-US" sz="3200" b="1" dirty="0" smtClean="0">
                <a:solidFill>
                  <a:srgbClr val="FFFF00"/>
                </a:solidFill>
              </a:rPr>
              <a:t>At the lowest point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B3B3B3"/>
                </a:solidFill>
              </a:rPr>
              <a:t>Half way between the highest and lowest</a:t>
            </a:r>
          </a:p>
          <a:p>
            <a:pPr marL="514350" indent="-514350" eaLnBrk="1" hangingPunct="1">
              <a:buAutoNum type="alphaLcPeriod"/>
            </a:pPr>
            <a:r>
              <a:rPr lang="en-US" sz="3200" dirty="0" smtClean="0">
                <a:solidFill>
                  <a:srgbClr val="B3B3B3"/>
                </a:solidFill>
              </a:rPr>
              <a:t>None of the above</a:t>
            </a:r>
            <a:endParaRPr lang="en-US" sz="3200" dirty="0">
              <a:solidFill>
                <a:srgbClr val="B3B3B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  <a:latin typeface="Times New Roman" charset="0"/>
              </a:rPr>
              <a:t>Energy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018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18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55638" y="1647825"/>
            <a:ext cx="7913687" cy="397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ea typeface="+mn-ea"/>
              </a:rPr>
              <a:t>When baking soda is added to citric acid, the temperature of the mixture decreases. This is an example of what kind of energy conversion?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Chemical potential to kinetic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FF00"/>
                </a:solidFill>
                <a:ea typeface="+mn-ea"/>
              </a:rPr>
              <a:t>b.	Thermal to chemical potential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 startAt="3"/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Elastic potential to thermal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 startAt="3"/>
              <a:defRPr/>
            </a:pP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Kinetic to elastic potential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  <a:latin typeface="Times New Roman" charset="0"/>
              </a:rPr>
              <a:t>Energy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5120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120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0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1082675" y="1936750"/>
            <a:ext cx="6956425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Gravitational Potential Energy</a:t>
            </a:r>
          </a:p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Elastic Potential Energy</a:t>
            </a:r>
          </a:p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Chemical Energy</a:t>
            </a:r>
          </a:p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all ways to STORE energy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solidFill>
                  <a:srgbClr val="FFFF00"/>
                </a:solidFill>
                <a:latin typeface="Times New Roman" charset="0"/>
              </a:rPr>
              <a:t>Work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6147" name="Group 4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6149" name="AutoShape 5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0" name="Text Box 6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6148" name="Text Box 126"/>
          <p:cNvSpPr txBox="1">
            <a:spLocks noChangeArrowheads="1"/>
          </p:cNvSpPr>
          <p:nvPr/>
        </p:nvSpPr>
        <p:spPr bwMode="auto">
          <a:xfrm>
            <a:off x="425450" y="1933575"/>
            <a:ext cx="8318500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u="sng" dirty="0" smtClean="0">
                <a:solidFill>
                  <a:srgbClr val="FFFF00"/>
                </a:solidFill>
              </a:rPr>
              <a:t>True or False: </a:t>
            </a:r>
            <a:r>
              <a:rPr lang="en-US" sz="4000" dirty="0" smtClean="0">
                <a:solidFill>
                  <a:srgbClr val="FFFF00"/>
                </a:solidFill>
              </a:rPr>
              <a:t>No matter which angle we used for the ramp to get the washer into our moving truck, the </a:t>
            </a:r>
            <a:r>
              <a:rPr lang="en-US" sz="4000" b="1" dirty="0" smtClean="0">
                <a:solidFill>
                  <a:srgbClr val="FFFF00"/>
                </a:solidFill>
              </a:rPr>
              <a:t>force</a:t>
            </a:r>
            <a:r>
              <a:rPr lang="en-US" sz="4000" dirty="0" smtClean="0">
                <a:solidFill>
                  <a:srgbClr val="FFFF00"/>
                </a:solidFill>
              </a:rPr>
              <a:t> needed </a:t>
            </a:r>
            <a:r>
              <a:rPr lang="en-US" sz="4000" b="1" dirty="0" smtClean="0">
                <a:solidFill>
                  <a:srgbClr val="FFFF00"/>
                </a:solidFill>
              </a:rPr>
              <a:t>times</a:t>
            </a:r>
            <a:r>
              <a:rPr lang="en-US" sz="4000" dirty="0" smtClean="0">
                <a:solidFill>
                  <a:srgbClr val="FFFF00"/>
                </a:solidFill>
              </a:rPr>
              <a:t> the </a:t>
            </a:r>
            <a:r>
              <a:rPr lang="en-US" sz="4000" b="1" dirty="0" smtClean="0">
                <a:solidFill>
                  <a:srgbClr val="FFFF00"/>
                </a:solidFill>
              </a:rPr>
              <a:t>distance</a:t>
            </a:r>
            <a:r>
              <a:rPr lang="en-US" sz="4000" dirty="0" smtClean="0">
                <a:solidFill>
                  <a:srgbClr val="FFFF00"/>
                </a:solidFill>
              </a:rPr>
              <a:t> on the ramp was always about the same amount of work.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 </a:t>
            </a:r>
          </a:p>
        </p:txBody>
      </p:sp>
      <p:grpSp>
        <p:nvGrpSpPr>
          <p:cNvPr id="5222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222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2228" name="Text Box 8"/>
          <p:cNvSpPr txBox="1">
            <a:spLocks noChangeArrowheads="1"/>
          </p:cNvSpPr>
          <p:nvPr/>
        </p:nvSpPr>
        <p:spPr bwMode="auto">
          <a:xfrm>
            <a:off x="1371600" y="2770188"/>
            <a:ext cx="5589588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7200">
                <a:solidFill>
                  <a:schemeClr val="hlink"/>
                </a:solidFill>
              </a:rPr>
              <a:t>10 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 </a:t>
            </a:r>
          </a:p>
        </p:txBody>
      </p:sp>
      <p:grpSp>
        <p:nvGrpSpPr>
          <p:cNvPr id="5325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325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89"/>
          <p:cNvSpPr txBox="1">
            <a:spLocks noChangeArrowheads="1"/>
          </p:cNvSpPr>
          <p:nvPr/>
        </p:nvSpPr>
        <p:spPr bwMode="auto">
          <a:xfrm>
            <a:off x="647700" y="2000250"/>
            <a:ext cx="7391400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Which requires more work: lifting a 80-kg sack vertically  2 meters or lifting 40-kg sack vertically 4 meters?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a.	Lifting the  80-kg sack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b.	Lifting the  40-kg sack</a:t>
            </a:r>
          </a:p>
          <a:p>
            <a:pPr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  <a:ea typeface="+mn-ea"/>
              </a:rPr>
              <a:t>c.	Both require the same amount of work.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1938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 </a:t>
            </a:r>
          </a:p>
        </p:txBody>
      </p:sp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427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7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4276" name="Text Box 8"/>
          <p:cNvSpPr txBox="1">
            <a:spLocks noChangeArrowheads="1"/>
          </p:cNvSpPr>
          <p:nvPr/>
        </p:nvSpPr>
        <p:spPr bwMode="auto">
          <a:xfrm>
            <a:off x="1371600" y="2770188"/>
            <a:ext cx="5589588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>
                <a:solidFill>
                  <a:schemeClr val="hlink"/>
                </a:solidFill>
              </a:rPr>
              <a:t>25 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 </a:t>
            </a:r>
          </a:p>
        </p:txBody>
      </p:sp>
      <p:grpSp>
        <p:nvGrpSpPr>
          <p:cNvPr id="5529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5302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3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5300" name="Rectangle 8"/>
          <p:cNvSpPr>
            <a:spLocks noChangeArrowheads="1"/>
          </p:cNvSpPr>
          <p:nvPr/>
        </p:nvSpPr>
        <p:spPr bwMode="auto">
          <a:xfrm>
            <a:off x="6057900" y="4083050"/>
            <a:ext cx="1624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8000">
              <a:solidFill>
                <a:srgbClr val="FFFF00"/>
              </a:solidFill>
            </a:endParaRPr>
          </a:p>
        </p:txBody>
      </p:sp>
      <p:sp>
        <p:nvSpPr>
          <p:cNvPr id="55301" name="Rectangle 9"/>
          <p:cNvSpPr>
            <a:spLocks noChangeArrowheads="1"/>
          </p:cNvSpPr>
          <p:nvPr/>
        </p:nvSpPr>
        <p:spPr bwMode="auto">
          <a:xfrm rot="10800000" flipV="1">
            <a:off x="2208213" y="2817813"/>
            <a:ext cx="4525962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200">
                <a:solidFill>
                  <a:srgbClr val="FFFF00"/>
                </a:solidFill>
              </a:rPr>
              <a:t>	3 kg</a:t>
            </a:r>
            <a:endParaRPr lang="en-US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 </a:t>
            </a:r>
          </a:p>
        </p:txBody>
      </p:sp>
      <p:grpSp>
        <p:nvGrpSpPr>
          <p:cNvPr id="5632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632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2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6324" name="Rectangle 9"/>
          <p:cNvSpPr>
            <a:spLocks noChangeArrowheads="1"/>
          </p:cNvSpPr>
          <p:nvPr/>
        </p:nvSpPr>
        <p:spPr bwMode="auto">
          <a:xfrm rot="10800000" flipV="1">
            <a:off x="2979738" y="3089275"/>
            <a:ext cx="4821237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200">
                <a:solidFill>
                  <a:srgbClr val="FFFF00"/>
                </a:solidFill>
              </a:rPr>
              <a:t>400 W</a:t>
            </a:r>
            <a:endParaRPr lang="en-US" sz="4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5" name="Group 1031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7350" name="AutoShape 1030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51" name="WordArt 1028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9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DOUBLE</a:t>
              </a:r>
            </a:p>
          </p:txBody>
        </p:sp>
      </p:grpSp>
      <p:grpSp>
        <p:nvGrpSpPr>
          <p:cNvPr id="58376" name="Group 103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7348" name="AutoShape 103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49" name="Text Box 103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CONTINUE</a:t>
              </a:r>
              <a:endParaRPr 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7" name="Group 5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8374" name="AutoShape 3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5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9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DOUBLE</a:t>
              </a:r>
            </a:p>
          </p:txBody>
        </p:sp>
      </p:grpSp>
      <p:grpSp>
        <p:nvGrpSpPr>
          <p:cNvPr id="59398" name="Group 6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8372" name="AutoShape 7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3" name="Text Box 8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CONTINUE</a:t>
              </a:r>
              <a:endParaRPr 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12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z="6000" u="sng">
                <a:solidFill>
                  <a:srgbClr val="FFFF00"/>
                </a:solidFill>
                <a:latin typeface="Times New Roman" charset="0"/>
              </a:rPr>
              <a:t>Final Jeopardy</a:t>
            </a:r>
            <a:r>
              <a:rPr lang="en-US" sz="6000">
                <a:solidFill>
                  <a:srgbClr val="FFFF00"/>
                </a:solidFill>
                <a:latin typeface="Times New Roman" charset="0"/>
              </a:rPr>
              <a:t> </a:t>
            </a:r>
          </a:p>
        </p:txBody>
      </p:sp>
      <p:sp>
        <p:nvSpPr>
          <p:cNvPr id="59395" name="Text Box 4"/>
          <p:cNvSpPr txBox="1">
            <a:spLocks noChangeArrowheads="1"/>
          </p:cNvSpPr>
          <p:nvPr/>
        </p:nvSpPr>
        <p:spPr bwMode="auto">
          <a:xfrm>
            <a:off x="900113" y="1631950"/>
            <a:ext cx="78136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The Names of the Both Vice-Presidential Candidates.</a:t>
            </a:r>
          </a:p>
        </p:txBody>
      </p:sp>
      <p:sp>
        <p:nvSpPr>
          <p:cNvPr id="59396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59438" y="5367338"/>
            <a:ext cx="2582862" cy="914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Answer</a:t>
            </a:r>
          </a:p>
        </p:txBody>
      </p:sp>
      <p:pic>
        <p:nvPicPr>
          <p:cNvPr id="64520" name="044CA107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6230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08" fill="hold"/>
                                        <p:tgtEl>
                                          <p:spTgt spid="645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2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20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1143000"/>
          </a:xfrm>
        </p:spPr>
        <p:txBody>
          <a:bodyPr/>
          <a:lstStyle/>
          <a:p>
            <a:pPr eaLnBrk="1" hangingPunct="1"/>
            <a:r>
              <a:rPr lang="en-US" sz="6000">
                <a:solidFill>
                  <a:srgbClr val="FFFF00"/>
                </a:solidFill>
                <a:latin typeface="Times New Roman" charset="0"/>
              </a:rPr>
              <a:t>Final Jeopardy</a:t>
            </a:r>
          </a:p>
        </p:txBody>
      </p:sp>
      <p:sp>
        <p:nvSpPr>
          <p:cNvPr id="60419" name="Rectangle 8"/>
          <p:cNvSpPr>
            <a:spLocks noChangeArrowheads="1"/>
          </p:cNvSpPr>
          <p:nvPr/>
        </p:nvSpPr>
        <p:spPr bwMode="auto">
          <a:xfrm>
            <a:off x="6242050" y="5937250"/>
            <a:ext cx="2305050" cy="676275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hlinkClick r:id="rId2" action="ppaction://hlinksldjump"/>
              </a:rPr>
              <a:t>Continue</a:t>
            </a:r>
            <a:endParaRPr lang="en-US"/>
          </a:p>
        </p:txBody>
      </p:sp>
      <p:sp>
        <p:nvSpPr>
          <p:cNvPr id="60420" name="Text Box 9"/>
          <p:cNvSpPr txBox="1">
            <a:spLocks noChangeArrowheads="1"/>
          </p:cNvSpPr>
          <p:nvPr/>
        </p:nvSpPr>
        <p:spPr bwMode="auto">
          <a:xfrm>
            <a:off x="6346825" y="5935663"/>
            <a:ext cx="1920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60421" name="WordArt 12"/>
          <p:cNvSpPr>
            <a:spLocks noChangeArrowheads="1" noChangeShapeType="1" noTextEdit="1"/>
          </p:cNvSpPr>
          <p:nvPr/>
        </p:nvSpPr>
        <p:spPr bwMode="auto">
          <a:xfrm>
            <a:off x="969963" y="1481138"/>
            <a:ext cx="6843712" cy="3743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ea typeface="Impact"/>
                <a:cs typeface="Impact"/>
              </a:rPr>
              <a:t>Election: 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4" descr="Narrow vertical"/>
          <p:cNvSpPr>
            <a:spLocks noChangeArrowheads="1" noChangeShapeType="1" noTextEdit="1"/>
          </p:cNvSpPr>
          <p:nvPr/>
        </p:nvSpPr>
        <p:spPr bwMode="auto">
          <a:xfrm>
            <a:off x="2633663" y="0"/>
            <a:ext cx="3328987" cy="33591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blurRad="63500" dist="46662" dir="2115817" algn="ctr" rotWithShape="0">
                    <a:srgbClr val="000000">
                      <a:alpha val="79999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Final Jeopardy</a:t>
            </a:r>
          </a:p>
        </p:txBody>
      </p:sp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2219325" y="3390900"/>
            <a:ext cx="457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>
              <a:solidFill>
                <a:srgbClr val="FFFF00"/>
              </a:solidFill>
            </a:endParaRP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5194300" y="5711825"/>
            <a:ext cx="2398713" cy="701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latin typeface="Times New Roman" charset="0"/>
              </a:rPr>
              <a:t>Work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717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717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864973" y="1824038"/>
            <a:ext cx="7440827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</a:rPr>
              <a:t>If you lift </a:t>
            </a:r>
            <a:r>
              <a:rPr lang="en-US" sz="3200" b="1" dirty="0">
                <a:solidFill>
                  <a:srgbClr val="FFFF00"/>
                </a:solidFill>
              </a:rPr>
              <a:t>two loads </a:t>
            </a:r>
            <a:r>
              <a:rPr lang="en-US" sz="3200" dirty="0">
                <a:solidFill>
                  <a:srgbClr val="FFFF00"/>
                </a:solidFill>
              </a:rPr>
              <a:t>up one </a:t>
            </a:r>
            <a:r>
              <a:rPr lang="en-US" sz="3200" dirty="0" smtClean="0">
                <a:solidFill>
                  <a:srgbClr val="FFFF00"/>
                </a:solidFill>
              </a:rPr>
              <a:t>flight of steps, </a:t>
            </a:r>
            <a:r>
              <a:rPr lang="en-US" sz="3200" dirty="0">
                <a:solidFill>
                  <a:srgbClr val="FFFF00"/>
                </a:solidFill>
              </a:rPr>
              <a:t>how much work do you do compared to lifting </a:t>
            </a:r>
            <a:r>
              <a:rPr lang="en-US" sz="3200" b="1" dirty="0">
                <a:solidFill>
                  <a:srgbClr val="FFFF00"/>
                </a:solidFill>
              </a:rPr>
              <a:t>just one load </a:t>
            </a:r>
            <a:r>
              <a:rPr lang="en-US" sz="3200" dirty="0">
                <a:solidFill>
                  <a:srgbClr val="FFFF00"/>
                </a:solidFill>
              </a:rPr>
              <a:t>up one </a:t>
            </a:r>
            <a:r>
              <a:rPr lang="en-US" sz="3200" dirty="0" smtClean="0">
                <a:solidFill>
                  <a:srgbClr val="FFFF00"/>
                </a:solidFill>
              </a:rPr>
              <a:t>flight of steps?</a:t>
            </a:r>
            <a:endParaRPr lang="en-US" sz="3200" dirty="0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a.	One quarter as much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b.	One half as much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c.	The same amount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d.	Twice as much	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e.	Four times as much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600">
                <a:solidFill>
                  <a:srgbClr val="FFFF00"/>
                </a:solidFill>
                <a:latin typeface="Times New Roman" charset="0"/>
              </a:rPr>
              <a:t>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6600">
                <a:solidFill>
                  <a:srgbClr val="FFFF00"/>
                </a:solidFill>
                <a:latin typeface="Times New Roman" charset="0"/>
              </a:rPr>
              <a:t>Who are Gov. Sarah Palin and Sen. Joseph Biden, Jr.</a:t>
            </a:r>
          </a:p>
          <a:p>
            <a:pPr eaLnBrk="1" hangingPunct="1">
              <a:buFontTx/>
              <a:buNone/>
            </a:pPr>
            <a:endParaRPr lang="en-US" sz="6000" i="1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i="1">
              <a:solidFill>
                <a:srgbClr val="FFFF00"/>
              </a:solidFill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4800" i="1">
              <a:solidFill>
                <a:srgbClr val="FF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FF"/>
                </a:solidFill>
                <a:latin typeface="Times New Roman" charset="0"/>
              </a:rPr>
              <a:t>Directions for Changing the Game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questions and answers, just type over the problems…Use the 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“</a:t>
            </a:r>
            <a:r>
              <a:rPr lang="en-US" sz="2800">
                <a:solidFill>
                  <a:srgbClr val="FFFFFF"/>
                </a:solidFill>
                <a:latin typeface="Times New Roman" charset="0"/>
              </a:rPr>
              <a:t>replace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”</a:t>
            </a:r>
            <a:r>
              <a:rPr lang="en-US" sz="2800">
                <a:solidFill>
                  <a:srgbClr val="FFFFFF"/>
                </a:solidFill>
                <a:latin typeface="Times New Roman" charset="0"/>
              </a:rPr>
              <a:t> feature to change the categories easily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The daily doubles were originally set to category #4 for $500 and category #2 for $300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daily doubles you must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1.  Change the hyperlink for the links on the main board to go to the appropriate question, therefore bypassing the daily double slide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2.  Change the hyperlink on the continue button on each daily double slide to go to the new question.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70703"/>
            <a:ext cx="7772400" cy="1143000"/>
          </a:xfrm>
        </p:spPr>
        <p:txBody>
          <a:bodyPr/>
          <a:lstStyle/>
          <a:p>
            <a:pPr eaLnBrk="1" hangingPunct="1"/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latin typeface="Times New Roman" charset="0"/>
              </a:rPr>
              <a:t>Work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819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819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9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757238" y="1745261"/>
            <a:ext cx="8015287" cy="427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</a:rPr>
              <a:t>Leslie let go of an inflated balloon and it went flying sideways across the room. When she let it go, did Leslie do (physics) work on the balloon?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a.	Yes because the balloon moved.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b.	Yes because her force caused a displacement.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c.	No because letting go was not the direct cause of the displacement.	</a:t>
            </a:r>
          </a:p>
          <a:p>
            <a:pPr eaLnBrk="1" hangingPunct="1"/>
            <a:r>
              <a:rPr lang="en-US" sz="2400">
                <a:solidFill>
                  <a:srgbClr val="FFFF00"/>
                </a:solidFill>
              </a:rPr>
              <a:t>d.	No because the balloon went sideways instead of up or down.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latin typeface="Times New Roman" charset="0"/>
              </a:rPr>
              <a:t>Work</a:t>
            </a:r>
            <a:r>
              <a:rPr lang="en-US" b="1" i="1" dirty="0" smtClean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9219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9222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3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9220" name="Text Box 13"/>
          <p:cNvSpPr txBox="1">
            <a:spLocks noChangeArrowheads="1"/>
          </p:cNvSpPr>
          <p:nvPr/>
        </p:nvSpPr>
        <p:spPr bwMode="auto">
          <a:xfrm>
            <a:off x="757238" y="1881188"/>
            <a:ext cx="8015287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 smtClean="0">
                <a:solidFill>
                  <a:srgbClr val="FFFF00"/>
                </a:solidFill>
              </a:rPr>
              <a:t>If Work = Force x Distance, 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 smtClean="0">
                <a:solidFill>
                  <a:srgbClr val="FFFF00"/>
                </a:solidFill>
              </a:rPr>
              <a:t>then 1 Joule is the same thing as 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dirty="0" smtClean="0">
                <a:solidFill>
                  <a:srgbClr val="FFFF00"/>
                </a:solidFill>
              </a:rPr>
              <a:t>1 ________________</a:t>
            </a:r>
            <a:endParaRPr lang="en-US" sz="2400" dirty="0">
              <a:solidFill>
                <a:srgbClr val="FFFF00"/>
              </a:solidFill>
            </a:endParaRPr>
          </a:p>
        </p:txBody>
      </p:sp>
      <p:graphicFrame>
        <p:nvGraphicFramePr>
          <p:cNvPr id="9221" name="Object 14"/>
          <p:cNvGraphicFramePr>
            <a:graphicFrameLocks noChangeAspect="1"/>
          </p:cNvGraphicFramePr>
          <p:nvPr/>
        </p:nvGraphicFramePr>
        <p:xfrm>
          <a:off x="0" y="0"/>
          <a:ext cx="9144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Equation" r:id="rId4" imgW="438364" imgH="657546" progId="Equation.DSMT4">
                  <p:embed/>
                </p:oleObj>
              </mc:Choice>
              <mc:Fallback>
                <p:oleObj name="Equation" r:id="rId4" imgW="438364" imgH="657546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$100</a:t>
            </a:r>
          </a:p>
        </p:txBody>
      </p:sp>
      <p:grpSp>
        <p:nvGrpSpPr>
          <p:cNvPr id="10243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0245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6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0244" name="Text Box 17"/>
          <p:cNvSpPr txBox="1">
            <a:spLocks noChangeArrowheads="1"/>
          </p:cNvSpPr>
          <p:nvPr/>
        </p:nvSpPr>
        <p:spPr bwMode="auto">
          <a:xfrm>
            <a:off x="1404938" y="2520950"/>
            <a:ext cx="67976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</a:rPr>
              <a:t>Work is when a ________ causes a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3333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DAD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00"/>
      </a:hlink>
      <a:folHlink>
        <a:srgbClr val="3333CC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FFFF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3333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1759</TotalTime>
  <Words>1353</Words>
  <Application>Microsoft Office PowerPoint</Application>
  <PresentationFormat>On-screen Show (4:3)</PresentationFormat>
  <Paragraphs>313</Paragraphs>
  <Slides>61</Slides>
  <Notes>1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70" baseType="lpstr">
      <vt:lpstr>ＭＳ Ｐゴシック</vt:lpstr>
      <vt:lpstr>Arial</vt:lpstr>
      <vt:lpstr>Arial Black</vt:lpstr>
      <vt:lpstr>Calibri</vt:lpstr>
      <vt:lpstr>Impact</vt:lpstr>
      <vt:lpstr>Times New Roman</vt:lpstr>
      <vt:lpstr>Wingdings</vt:lpstr>
      <vt:lpstr>Default Design</vt:lpstr>
      <vt:lpstr>Equation</vt:lpstr>
      <vt:lpstr>PowerPoint Presentation</vt:lpstr>
      <vt:lpstr>PowerPoint Presentation</vt:lpstr>
      <vt:lpstr>PowerPoint Presentation</vt:lpstr>
      <vt:lpstr>Work - $100</vt:lpstr>
      <vt:lpstr>Work - $200</vt:lpstr>
      <vt:lpstr> Work - $300</vt:lpstr>
      <vt:lpstr> Work - $400</vt:lpstr>
      <vt:lpstr> Work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Power - $100</vt:lpstr>
      <vt:lpstr>Power - $200</vt:lpstr>
      <vt:lpstr>Power - $300</vt:lpstr>
      <vt:lpstr>Power - $400</vt:lpstr>
      <vt:lpstr>Power - $500</vt:lpstr>
      <vt:lpstr>Energy - $100</vt:lpstr>
      <vt:lpstr>Energy - $200</vt:lpstr>
      <vt:lpstr>Energy - $300</vt:lpstr>
      <vt:lpstr>Energy - $400</vt:lpstr>
      <vt:lpstr>Energy - $500</vt:lpstr>
      <vt:lpstr>Solving Problems - $100</vt:lpstr>
      <vt:lpstr>Solving Problems - $200</vt:lpstr>
      <vt:lpstr>Solving Problems - $300</vt:lpstr>
      <vt:lpstr>Solving Problems - $400</vt:lpstr>
      <vt:lpstr>Solving Problems - $500</vt:lpstr>
      <vt:lpstr>****Answers****</vt:lpstr>
      <vt:lpstr>Work - $100</vt:lpstr>
      <vt:lpstr>Work - $200</vt:lpstr>
      <vt:lpstr>Work - $300</vt:lpstr>
      <vt:lpstr>Work - $400</vt:lpstr>
      <vt:lpstr>Work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Power - $100</vt:lpstr>
      <vt:lpstr>Power - $200</vt:lpstr>
      <vt:lpstr>Power - $300</vt:lpstr>
      <vt:lpstr>Power - $400</vt:lpstr>
      <vt:lpstr>Power - $500</vt:lpstr>
      <vt:lpstr>Energy - $100</vt:lpstr>
      <vt:lpstr>Energy - $200</vt:lpstr>
      <vt:lpstr>Energy - $300</vt:lpstr>
      <vt:lpstr>Energy - $400</vt:lpstr>
      <vt:lpstr>Energy - $500</vt:lpstr>
      <vt:lpstr>Solving Problems - $100 </vt:lpstr>
      <vt:lpstr>Solving Problems - $200 </vt:lpstr>
      <vt:lpstr>Solving Problems - $300 </vt:lpstr>
      <vt:lpstr>Solving Problems - $400 </vt:lpstr>
      <vt:lpstr>Solving Problems - $500 </vt:lpstr>
      <vt:lpstr>PowerPoint Presentation</vt:lpstr>
      <vt:lpstr>PowerPoint Presentation</vt:lpstr>
      <vt:lpstr>Final Jeopardy </vt:lpstr>
      <vt:lpstr>Final Jeopardy</vt:lpstr>
      <vt:lpstr>PowerPoint Presentation</vt:lpstr>
      <vt:lpstr>Question:</vt:lpstr>
      <vt:lpstr>Directions for Changing the Game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Chad Leckie</dc:creator>
  <cp:lastModifiedBy>Heather L Grebe</cp:lastModifiedBy>
  <cp:revision>242</cp:revision>
  <dcterms:created xsi:type="dcterms:W3CDTF">2003-05-08T21:26:42Z</dcterms:created>
  <dcterms:modified xsi:type="dcterms:W3CDTF">2014-12-10T14:31:33Z</dcterms:modified>
</cp:coreProperties>
</file>